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embeddedFontLst>
    <p:embeddedFont>
      <p:font typeface="Lexend SemiBold" pitchFamily="2" charset="77"/>
      <p:regular r:id="rId16"/>
      <p:bold r:id="rId17"/>
    </p:embeddedFon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94730"/>
  </p:normalViewPr>
  <p:slideViewPr>
    <p:cSldViewPr snapToGrid="0">
      <p:cViewPr varScale="1">
        <p:scale>
          <a:sx n="158" d="100"/>
          <a:sy n="158" d="100"/>
        </p:scale>
        <p:origin x="56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9c5f778938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29c5f778938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9c5f778938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29c5f778938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4325" algn="just" rtl="0">
              <a:spcBef>
                <a:spcPts val="1200"/>
              </a:spcBef>
              <a:spcAft>
                <a:spcPts val="0"/>
              </a:spcAft>
              <a:buClr>
                <a:schemeClr val="dk1"/>
              </a:buClr>
              <a:buSzPts val="1350"/>
              <a:buChar char="●"/>
            </a:pPr>
            <a:r>
              <a:rPr lang="es-419" sz="1350">
                <a:solidFill>
                  <a:schemeClr val="dk1"/>
                </a:solidFill>
                <a:latin typeface="Calibri"/>
                <a:ea typeface="Calibri"/>
                <a:cs typeface="Calibri"/>
                <a:sym typeface="Calibri"/>
              </a:rPr>
              <a:t>The financial market series follow the target policy rate. As rates begin to rise investors make decisions about whether to invest in stocks or bonds. </a:t>
            </a:r>
            <a:endParaRPr sz="1350">
              <a:solidFill>
                <a:schemeClr val="dk1"/>
              </a:solidFill>
              <a:latin typeface="Calibri"/>
              <a:ea typeface="Calibri"/>
              <a:cs typeface="Calibri"/>
              <a:sym typeface="Calibri"/>
            </a:endParaRPr>
          </a:p>
          <a:p>
            <a:pPr marL="457200" lvl="0" indent="-314325" algn="just" rtl="0">
              <a:spcBef>
                <a:spcPts val="1200"/>
              </a:spcBef>
              <a:spcAft>
                <a:spcPts val="0"/>
              </a:spcAft>
              <a:buClr>
                <a:schemeClr val="dk1"/>
              </a:buClr>
              <a:buSzPts val="1350"/>
              <a:buChar char="●"/>
            </a:pPr>
            <a:r>
              <a:rPr lang="es-419" sz="1350">
                <a:solidFill>
                  <a:schemeClr val="dk1"/>
                </a:solidFill>
                <a:latin typeface="Calibri"/>
                <a:ea typeface="Calibri"/>
                <a:cs typeface="Calibri"/>
                <a:sym typeface="Calibri"/>
              </a:rPr>
              <a:t>Correlation coefficient was 93% for yield curve and Target Policy rate whereas for Target policy rate and stock performance it was 43%. Suggesting the relationship is strongest for yield curve and policy rate. Bond investors are attentive to movements in the policy rate than are stock investors..</a:t>
            </a:r>
            <a:endParaRPr sz="1350">
              <a:solidFill>
                <a:schemeClr val="dk1"/>
              </a:solidFill>
              <a:latin typeface="Calibri"/>
              <a:ea typeface="Calibri"/>
              <a:cs typeface="Calibri"/>
              <a:sym typeface="Calibri"/>
            </a:endParaRPr>
          </a:p>
          <a:p>
            <a:pPr marL="457200" lvl="0" indent="-314325" algn="just" rtl="0">
              <a:spcBef>
                <a:spcPts val="1000"/>
              </a:spcBef>
              <a:spcAft>
                <a:spcPts val="0"/>
              </a:spcAft>
              <a:buClr>
                <a:schemeClr val="dk1"/>
              </a:buClr>
              <a:buSzPts val="1350"/>
              <a:buChar char="●"/>
            </a:pPr>
            <a:r>
              <a:rPr lang="es-419" sz="1350">
                <a:solidFill>
                  <a:schemeClr val="dk1"/>
                </a:solidFill>
                <a:latin typeface="Calibri"/>
                <a:ea typeface="Calibri"/>
                <a:cs typeface="Calibri"/>
                <a:sym typeface="Calibri"/>
              </a:rPr>
              <a:t>Once the economy fell into a recession investors choose to invest in Central Bank Open market Operation instruments and as a result we see both the short term yield curve and the stock index moving in the same negative direction.</a:t>
            </a:r>
            <a:endParaRPr sz="1350">
              <a:solidFill>
                <a:schemeClr val="dk1"/>
              </a:solidFill>
              <a:latin typeface="Calibri"/>
              <a:ea typeface="Calibri"/>
              <a:cs typeface="Calibri"/>
              <a:sym typeface="Calibri"/>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61afbb2324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61afbb232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s-419" sz="1700">
                <a:solidFill>
                  <a:schemeClr val="dk1"/>
                </a:solidFill>
                <a:latin typeface="Calibri"/>
                <a:ea typeface="Calibri"/>
                <a:cs typeface="Calibri"/>
                <a:sym typeface="Calibri"/>
              </a:rPr>
              <a:t>I</a:t>
            </a:r>
            <a:r>
              <a:rPr lang="es-419" sz="1600">
                <a:solidFill>
                  <a:schemeClr val="dk1"/>
                </a:solidFill>
                <a:latin typeface="Calibri"/>
                <a:ea typeface="Calibri"/>
                <a:cs typeface="Calibri"/>
                <a:sym typeface="Calibri"/>
              </a:rPr>
              <a:t>ntroduce steps for Stationarity testing</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Char char="-"/>
            </a:pPr>
            <a:r>
              <a:rPr lang="es-419" sz="1600">
                <a:solidFill>
                  <a:schemeClr val="dk1"/>
                </a:solidFill>
                <a:latin typeface="Calibri"/>
                <a:ea typeface="Calibri"/>
                <a:cs typeface="Calibri"/>
                <a:sym typeface="Calibri"/>
              </a:rPr>
              <a:t>To involve time series from US to compare similarities and differences that monetary policy has on both countries.</a:t>
            </a:r>
            <a:endParaRPr sz="16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Char char="-"/>
            </a:pPr>
            <a:r>
              <a:rPr lang="es-419" sz="1600">
                <a:solidFill>
                  <a:schemeClr val="dk1"/>
                </a:solidFill>
                <a:latin typeface="Calibri"/>
                <a:ea typeface="Calibri"/>
                <a:cs typeface="Calibri"/>
                <a:sym typeface="Calibri"/>
              </a:rPr>
              <a:t>Volatility modelling</a:t>
            </a:r>
            <a:r>
              <a:rPr lang="es-419"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61afbb2324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61afbb2324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c5f778938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9c5f778938_1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9c5f778938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29c5f778938_1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46050" lvl="0" indent="-171450" algn="l" rtl="0">
              <a:spcBef>
                <a:spcPts val="0"/>
              </a:spcBef>
              <a:spcAft>
                <a:spcPts val="0"/>
              </a:spcAft>
              <a:buClr>
                <a:schemeClr val="dk1"/>
              </a:buClr>
              <a:buSzPts val="1700"/>
              <a:buChar char="•"/>
            </a:pPr>
            <a:r>
              <a:rPr lang="es-419" sz="1600">
                <a:solidFill>
                  <a:schemeClr val="dk1"/>
                </a:solidFill>
                <a:latin typeface="Calibri"/>
                <a:ea typeface="Calibri"/>
                <a:cs typeface="Calibri"/>
                <a:sym typeface="Calibri"/>
              </a:rPr>
              <a:t>In today’s economic climate, understanding the dynamic interplay between the central bank’s policy rates, and investment activity Short-term benchmark bond yields, and stock market index is essential to understanding how investors operate  </a:t>
            </a:r>
            <a:endParaRPr sz="1600">
              <a:solidFill>
                <a:schemeClr val="dk1"/>
              </a:solidFill>
              <a:latin typeface="Calibri"/>
              <a:ea typeface="Calibri"/>
              <a:cs typeface="Calibri"/>
              <a:sym typeface="Calibri"/>
            </a:endParaRPr>
          </a:p>
          <a:p>
            <a:pPr marL="146050" lvl="0" indent="-171450" algn="l" rtl="0">
              <a:spcBef>
                <a:spcPts val="0"/>
              </a:spcBef>
              <a:spcAft>
                <a:spcPts val="0"/>
              </a:spcAft>
              <a:buClr>
                <a:schemeClr val="dk1"/>
              </a:buClr>
              <a:buSzPts val="1700"/>
              <a:buChar char="•"/>
            </a:pPr>
            <a:r>
              <a:rPr lang="es-419" sz="1600">
                <a:solidFill>
                  <a:schemeClr val="dk1"/>
                </a:solidFill>
                <a:latin typeface="Calibri"/>
                <a:ea typeface="Calibri"/>
                <a:cs typeface="Calibri"/>
                <a:sym typeface="Calibri"/>
              </a:rPr>
              <a:t>Within financial markets and the impact on the broader economy.</a:t>
            </a:r>
            <a:br>
              <a:rPr lang="es-419" sz="1600">
                <a:solidFill>
                  <a:schemeClr val="dk1"/>
                </a:solidFill>
                <a:latin typeface="Calibri"/>
                <a:ea typeface="Calibri"/>
                <a:cs typeface="Calibri"/>
                <a:sym typeface="Calibri"/>
              </a:rPr>
            </a:br>
            <a:r>
              <a:rPr lang="es-419" sz="1600">
                <a:solidFill>
                  <a:schemeClr val="dk1"/>
                </a:solidFill>
                <a:latin typeface="Calibri"/>
                <a:ea typeface="Calibri"/>
                <a:cs typeface="Calibri"/>
                <a:sym typeface="Calibri"/>
              </a:rPr>
              <a:t>Stock markets are known to be sensitive to unexpected changes in monetary policy and given that the Canadian economy has entered a recession we wanted to track the macroeconomic variables to ascertain whether they moved with expectation and how investors can benefit from this business cycle.</a:t>
            </a:r>
            <a:endParaRPr sz="25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457200" lvl="0" indent="-330200" algn="just" rtl="0">
              <a:spcBef>
                <a:spcPts val="0"/>
              </a:spcBef>
              <a:spcAft>
                <a:spcPts val="0"/>
              </a:spcAft>
              <a:buClr>
                <a:schemeClr val="dk1"/>
              </a:buClr>
              <a:buSzPts val="1600"/>
              <a:buChar char="●"/>
            </a:pPr>
            <a:r>
              <a:rPr lang="es-419" sz="1600">
                <a:solidFill>
                  <a:schemeClr val="dk1"/>
                </a:solidFill>
                <a:latin typeface="Calibri"/>
                <a:ea typeface="Calibri"/>
                <a:cs typeface="Calibri"/>
                <a:sym typeface="Calibri"/>
              </a:rPr>
              <a:t>To analyse the times series data over a ten (10) year period to observe the impact of monetary policy.</a:t>
            </a:r>
            <a:endParaRPr sz="1600">
              <a:solidFill>
                <a:schemeClr val="dk1"/>
              </a:solidFill>
              <a:latin typeface="Calibri"/>
              <a:ea typeface="Calibri"/>
              <a:cs typeface="Calibri"/>
              <a:sym typeface="Calibri"/>
            </a:endParaRPr>
          </a:p>
          <a:p>
            <a:pPr marL="457200" lvl="0" indent="0" algn="just"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just" rtl="0">
              <a:spcBef>
                <a:spcPts val="0"/>
              </a:spcBef>
              <a:spcAft>
                <a:spcPts val="0"/>
              </a:spcAft>
              <a:buClr>
                <a:schemeClr val="dk1"/>
              </a:buClr>
              <a:buSzPts val="1600"/>
              <a:buChar char="●"/>
            </a:pPr>
            <a:r>
              <a:rPr lang="es-419" sz="1600">
                <a:solidFill>
                  <a:schemeClr val="dk1"/>
                </a:solidFill>
                <a:latin typeface="Calibri"/>
                <a:ea typeface="Calibri"/>
                <a:cs typeface="Calibri"/>
                <a:sym typeface="Calibri"/>
              </a:rPr>
              <a:t>To understand the implications of these relationships and the broader economy.</a:t>
            </a:r>
            <a:endParaRPr sz="1600">
              <a:solidFill>
                <a:schemeClr val="dk1"/>
              </a:solidFill>
              <a:latin typeface="Calibri"/>
              <a:ea typeface="Calibri"/>
              <a:cs typeface="Calibri"/>
              <a:sym typeface="Calibri"/>
            </a:endParaRPr>
          </a:p>
          <a:p>
            <a:pPr marL="457200" lvl="0" indent="0" algn="just" rtl="0">
              <a:spcBef>
                <a:spcPts val="0"/>
              </a:spcBef>
              <a:spcAft>
                <a:spcPts val="0"/>
              </a:spcAft>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s-419" sz="1500">
                <a:solidFill>
                  <a:schemeClr val="dk1"/>
                </a:solidFill>
                <a:latin typeface="Roboto"/>
                <a:ea typeface="Roboto"/>
                <a:cs typeface="Roboto"/>
                <a:sym typeface="Roboto"/>
              </a:rPr>
              <a:t>Central banks use monetary policy to manage economic fluctuations and achieve price stability, which means that inflation is low and stable. Central banks in many advanced economies set explicit inflation targets.</a:t>
            </a:r>
            <a:endParaRPr sz="1600">
              <a:solidFill>
                <a:schemeClr val="dk1"/>
              </a:solidFill>
              <a:latin typeface="Calibri"/>
              <a:ea typeface="Calibri"/>
              <a:cs typeface="Calibri"/>
              <a:sym typeface="Calibri"/>
            </a:endParaRPr>
          </a:p>
          <a:p>
            <a:pPr marL="457200" lvl="0" indent="0" algn="l" rtl="0">
              <a:lnSpc>
                <a:spcPct val="90000"/>
              </a:lnSpc>
              <a:spcBef>
                <a:spcPts val="1200"/>
              </a:spcBef>
              <a:spcAft>
                <a:spcPts val="0"/>
              </a:spcAft>
              <a:buClr>
                <a:schemeClr val="dk1"/>
              </a:buClr>
              <a:buSzPts val="1100"/>
              <a:buFont typeface="Arial"/>
              <a:buNone/>
            </a:pPr>
            <a:endParaRPr sz="1500">
              <a:solidFill>
                <a:schemeClr val="dk1"/>
              </a:solidFill>
              <a:latin typeface="Calibri"/>
              <a:ea typeface="Calibri"/>
              <a:cs typeface="Calibri"/>
              <a:sym typeface="Calibri"/>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61afbb232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1afbb232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90000"/>
              </a:lnSpc>
              <a:spcBef>
                <a:spcPts val="0"/>
              </a:spcBef>
              <a:spcAft>
                <a:spcPts val="0"/>
              </a:spcAft>
              <a:buClr>
                <a:schemeClr val="dk1"/>
              </a:buClr>
              <a:buSzPts val="1300"/>
              <a:buChar char="-"/>
            </a:pPr>
            <a:r>
              <a:rPr lang="es-419" sz="2100" b="1" u="sng">
                <a:solidFill>
                  <a:schemeClr val="dk1"/>
                </a:solidFill>
                <a:latin typeface="Calibri"/>
                <a:ea typeface="Calibri"/>
                <a:cs typeface="Calibri"/>
                <a:sym typeface="Calibri"/>
              </a:rPr>
              <a:t>curve</a:t>
            </a:r>
            <a:r>
              <a:rPr lang="es-419" sz="2100">
                <a:solidFill>
                  <a:schemeClr val="dk1"/>
                </a:solidFill>
                <a:latin typeface="Calibri"/>
                <a:ea typeface="Calibri"/>
                <a:cs typeface="Calibri"/>
                <a:sym typeface="Calibri"/>
              </a:rPr>
              <a:t>: the forecast for the economic growth </a:t>
            </a:r>
            <a:endParaRPr sz="2100">
              <a:solidFill>
                <a:schemeClr val="dk1"/>
              </a:solidFill>
              <a:latin typeface="Calibri"/>
              <a:ea typeface="Calibri"/>
              <a:cs typeface="Calibri"/>
              <a:sym typeface="Calibri"/>
            </a:endParaRPr>
          </a:p>
          <a:p>
            <a:pPr marL="457200" lvl="0" indent="-311150" algn="l" rtl="0">
              <a:lnSpc>
                <a:spcPct val="90000"/>
              </a:lnSpc>
              <a:spcBef>
                <a:spcPts val="0"/>
              </a:spcBef>
              <a:spcAft>
                <a:spcPts val="0"/>
              </a:spcAft>
              <a:buClr>
                <a:schemeClr val="dk1"/>
              </a:buClr>
              <a:buSzPts val="1300"/>
              <a:buChar char="-"/>
            </a:pPr>
            <a:r>
              <a:rPr lang="es-419" sz="2100" b="1" u="sng">
                <a:solidFill>
                  <a:schemeClr val="dk1"/>
                </a:solidFill>
                <a:latin typeface="Calibri"/>
                <a:ea typeface="Calibri"/>
                <a:cs typeface="Calibri"/>
                <a:sym typeface="Calibri"/>
              </a:rPr>
              <a:t>government bond:</a:t>
            </a:r>
            <a:r>
              <a:rPr lang="es-419" sz="2100">
                <a:solidFill>
                  <a:schemeClr val="dk1"/>
                </a:solidFill>
                <a:latin typeface="Calibri"/>
                <a:ea typeface="Calibri"/>
                <a:cs typeface="Calibri"/>
                <a:sym typeface="Calibri"/>
              </a:rPr>
              <a:t> a contract between an investor(bank, company, individual citizen) and the government indicating repayment after two years of both the initial payment, and interest(a.k.a a loan) </a:t>
            </a:r>
            <a:endParaRPr sz="2100">
              <a:solidFill>
                <a:schemeClr val="dk1"/>
              </a:solidFill>
              <a:latin typeface="Calibri"/>
              <a:ea typeface="Calibri"/>
              <a:cs typeface="Calibri"/>
              <a:sym typeface="Calibri"/>
            </a:endParaRPr>
          </a:p>
          <a:p>
            <a:pPr marL="457200" lvl="0" indent="-311150" algn="l" rtl="0">
              <a:lnSpc>
                <a:spcPct val="90000"/>
              </a:lnSpc>
              <a:spcBef>
                <a:spcPts val="0"/>
              </a:spcBef>
              <a:spcAft>
                <a:spcPts val="0"/>
              </a:spcAft>
              <a:buClr>
                <a:schemeClr val="dk1"/>
              </a:buClr>
              <a:buSzPts val="1300"/>
              <a:buChar char="-"/>
            </a:pPr>
            <a:r>
              <a:rPr lang="es-419" sz="2100" b="1" u="sng">
                <a:solidFill>
                  <a:schemeClr val="dk1"/>
                </a:solidFill>
                <a:latin typeface="Calibri"/>
                <a:ea typeface="Calibri"/>
                <a:cs typeface="Calibri"/>
                <a:sym typeface="Calibri"/>
              </a:rPr>
              <a:t>coupon rate: </a:t>
            </a:r>
            <a:r>
              <a:rPr lang="es-419" sz="2100">
                <a:solidFill>
                  <a:schemeClr val="dk1"/>
                </a:solidFill>
                <a:latin typeface="Calibri"/>
                <a:ea typeface="Calibri"/>
                <a:cs typeface="Calibri"/>
                <a:sym typeface="Calibri"/>
              </a:rPr>
              <a:t>the interest rate on the government bond</a:t>
            </a:r>
            <a:r>
              <a:rPr lang="es-419" sz="2100" b="1" u="sng">
                <a:solidFill>
                  <a:schemeClr val="dk1"/>
                </a:solidFill>
                <a:latin typeface="Calibri"/>
                <a:ea typeface="Calibri"/>
                <a:cs typeface="Calibri"/>
                <a:sym typeface="Calibri"/>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9c5f778938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29c5f778938_1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300"/>
              <a:buChar char="•"/>
            </a:pPr>
            <a:r>
              <a:rPr lang="es-419" sz="1200">
                <a:solidFill>
                  <a:schemeClr val="dk1"/>
                </a:solidFill>
                <a:latin typeface="Calibri"/>
                <a:ea typeface="Calibri"/>
                <a:cs typeface="Calibri"/>
                <a:sym typeface="Calibri"/>
              </a:rPr>
              <a:t>We gather three time series through web scraping technique</a:t>
            </a:r>
            <a:endParaRPr sz="2100">
              <a:solidFill>
                <a:schemeClr val="dk1"/>
              </a:solidFill>
              <a:latin typeface="Calibri"/>
              <a:ea typeface="Calibri"/>
              <a:cs typeface="Calibri"/>
              <a:sym typeface="Calibri"/>
            </a:endParaRPr>
          </a:p>
          <a:p>
            <a:pPr marL="146050" lvl="0" indent="-146050" algn="l" rtl="0">
              <a:lnSpc>
                <a:spcPct val="90000"/>
              </a:lnSpc>
              <a:spcBef>
                <a:spcPts val="600"/>
              </a:spcBef>
              <a:spcAft>
                <a:spcPts val="0"/>
              </a:spcAft>
              <a:buClr>
                <a:schemeClr val="dk1"/>
              </a:buClr>
              <a:buSzPts val="1300"/>
              <a:buChar char="•"/>
            </a:pPr>
            <a:r>
              <a:rPr lang="es-419" sz="1200" i="1">
                <a:solidFill>
                  <a:schemeClr val="dk1"/>
                </a:solidFill>
                <a:latin typeface="Calibri"/>
                <a:ea typeface="Calibri"/>
                <a:cs typeface="Calibri"/>
                <a:sym typeface="Calibri"/>
              </a:rPr>
              <a:t>The Stock Market Index data: we will scrape monthly index data from the Toronto Stock Exchange (TSX).</a:t>
            </a:r>
            <a:endParaRPr sz="1200">
              <a:solidFill>
                <a:schemeClr val="dk1"/>
              </a:solidFill>
              <a:latin typeface="Calibri"/>
              <a:ea typeface="Calibri"/>
              <a:cs typeface="Calibri"/>
              <a:sym typeface="Calibri"/>
            </a:endParaRPr>
          </a:p>
          <a:p>
            <a:pPr marL="146050" lvl="0" indent="-146050" algn="l" rtl="0">
              <a:lnSpc>
                <a:spcPct val="90000"/>
              </a:lnSpc>
              <a:spcBef>
                <a:spcPts val="600"/>
              </a:spcBef>
              <a:spcAft>
                <a:spcPts val="0"/>
              </a:spcAft>
              <a:buClr>
                <a:schemeClr val="dk1"/>
              </a:buClr>
              <a:buSzPts val="1300"/>
              <a:buChar char="•"/>
            </a:pPr>
            <a:r>
              <a:rPr lang="es-419" sz="1200" i="1">
                <a:solidFill>
                  <a:schemeClr val="dk1"/>
                </a:solidFill>
                <a:latin typeface="Calibri"/>
                <a:ea typeface="Calibri"/>
                <a:cs typeface="Calibri"/>
                <a:sym typeface="Calibri"/>
              </a:rPr>
              <a:t>This data will provide insights into stock market performance</a:t>
            </a:r>
            <a:endParaRPr sz="1200">
              <a:solidFill>
                <a:schemeClr val="dk1"/>
              </a:solidFill>
              <a:latin typeface="Calibri"/>
              <a:ea typeface="Calibri"/>
              <a:cs typeface="Calibri"/>
              <a:sym typeface="Calibri"/>
            </a:endParaRPr>
          </a:p>
          <a:p>
            <a:pPr marL="146050" lvl="0" indent="-63500" algn="l" rtl="0">
              <a:lnSpc>
                <a:spcPct val="90000"/>
              </a:lnSpc>
              <a:spcBef>
                <a:spcPts val="600"/>
              </a:spcBef>
              <a:spcAft>
                <a:spcPts val="0"/>
              </a:spcAft>
              <a:buClr>
                <a:schemeClr val="dk1"/>
              </a:buClr>
              <a:buSzPts val="1300"/>
              <a:buFont typeface="Arial"/>
              <a:buNone/>
            </a:pPr>
            <a:endParaRPr sz="1200" i="1">
              <a:solidFill>
                <a:schemeClr val="dk1"/>
              </a:solidFill>
              <a:latin typeface="Calibri"/>
              <a:ea typeface="Calibri"/>
              <a:cs typeface="Calibri"/>
              <a:sym typeface="Calibri"/>
            </a:endParaRPr>
          </a:p>
          <a:p>
            <a:pPr marL="146050" lvl="0" indent="-146050" algn="l" rtl="0">
              <a:lnSpc>
                <a:spcPct val="90000"/>
              </a:lnSpc>
              <a:spcBef>
                <a:spcPts val="600"/>
              </a:spcBef>
              <a:spcAft>
                <a:spcPts val="0"/>
              </a:spcAft>
              <a:buClr>
                <a:schemeClr val="dk1"/>
              </a:buClr>
              <a:buSzPts val="1300"/>
              <a:buChar char="•"/>
            </a:pPr>
            <a:r>
              <a:rPr lang="es-419" sz="1200" i="1">
                <a:solidFill>
                  <a:schemeClr val="dk1"/>
                </a:solidFill>
                <a:latin typeface="Calibri"/>
                <a:ea typeface="Calibri"/>
                <a:cs typeface="Calibri"/>
                <a:sym typeface="Calibri"/>
              </a:rPr>
              <a:t>Bank of Canada Policy rates: we will extract monthly policy rates from the bank’s website via web scraping.</a:t>
            </a:r>
            <a:endParaRPr sz="1200">
              <a:solidFill>
                <a:schemeClr val="dk1"/>
              </a:solidFill>
              <a:latin typeface="Calibri"/>
              <a:ea typeface="Calibri"/>
              <a:cs typeface="Calibri"/>
              <a:sym typeface="Calibri"/>
            </a:endParaRPr>
          </a:p>
          <a:p>
            <a:pPr marL="146050" lvl="0" indent="-146050" algn="l" rtl="0">
              <a:lnSpc>
                <a:spcPct val="90000"/>
              </a:lnSpc>
              <a:spcBef>
                <a:spcPts val="600"/>
              </a:spcBef>
              <a:spcAft>
                <a:spcPts val="0"/>
              </a:spcAft>
              <a:buClr>
                <a:schemeClr val="dk1"/>
              </a:buClr>
              <a:buSzPts val="1300"/>
              <a:buChar char="•"/>
            </a:pPr>
            <a:r>
              <a:rPr lang="es-419" sz="1200" i="1">
                <a:solidFill>
                  <a:schemeClr val="dk1"/>
                </a:solidFill>
                <a:latin typeface="Calibri"/>
                <a:ea typeface="Calibri"/>
                <a:cs typeface="Calibri"/>
                <a:sym typeface="Calibri"/>
              </a:rPr>
              <a:t>This data will provide insights into the performance of the economy over cycles.</a:t>
            </a:r>
            <a:endParaRPr sz="1200">
              <a:solidFill>
                <a:schemeClr val="dk1"/>
              </a:solidFill>
              <a:latin typeface="Calibri"/>
              <a:ea typeface="Calibri"/>
              <a:cs typeface="Calibri"/>
              <a:sym typeface="Calibri"/>
            </a:endParaRPr>
          </a:p>
          <a:p>
            <a:pPr marL="146050" lvl="0" indent="-63500" algn="l" rtl="0">
              <a:lnSpc>
                <a:spcPct val="90000"/>
              </a:lnSpc>
              <a:spcBef>
                <a:spcPts val="600"/>
              </a:spcBef>
              <a:spcAft>
                <a:spcPts val="0"/>
              </a:spcAft>
              <a:buClr>
                <a:schemeClr val="dk1"/>
              </a:buClr>
              <a:buSzPts val="1300"/>
              <a:buFont typeface="Arial"/>
              <a:buNone/>
            </a:pPr>
            <a:endParaRPr sz="1200" i="1">
              <a:solidFill>
                <a:schemeClr val="dk1"/>
              </a:solidFill>
              <a:latin typeface="Calibri"/>
              <a:ea typeface="Calibri"/>
              <a:cs typeface="Calibri"/>
              <a:sym typeface="Calibri"/>
            </a:endParaRPr>
          </a:p>
          <a:p>
            <a:pPr marL="146050" lvl="0" indent="-146050" algn="l" rtl="0">
              <a:lnSpc>
                <a:spcPct val="90000"/>
              </a:lnSpc>
              <a:spcBef>
                <a:spcPts val="600"/>
              </a:spcBef>
              <a:spcAft>
                <a:spcPts val="0"/>
              </a:spcAft>
              <a:buClr>
                <a:schemeClr val="dk1"/>
              </a:buClr>
              <a:buSzPts val="1300"/>
              <a:buChar char="•"/>
            </a:pPr>
            <a:r>
              <a:rPr lang="es-419" sz="1200" i="1">
                <a:solidFill>
                  <a:schemeClr val="dk1"/>
                </a:solidFill>
                <a:latin typeface="Calibri"/>
                <a:ea typeface="Calibri"/>
                <a:cs typeface="Calibri"/>
                <a:sym typeface="Calibri"/>
              </a:rPr>
              <a:t>2-Year Benchmark bond yields: Our web scraping will also include short-term bond yields. This information</a:t>
            </a:r>
            <a:endParaRPr sz="1200">
              <a:solidFill>
                <a:schemeClr val="dk1"/>
              </a:solidFill>
              <a:latin typeface="Calibri"/>
              <a:ea typeface="Calibri"/>
              <a:cs typeface="Calibri"/>
              <a:sym typeface="Calibri"/>
            </a:endParaRPr>
          </a:p>
          <a:p>
            <a:pPr marL="146050" lvl="0" indent="-146050" algn="l" rtl="0">
              <a:lnSpc>
                <a:spcPct val="90000"/>
              </a:lnSpc>
              <a:spcBef>
                <a:spcPts val="600"/>
              </a:spcBef>
              <a:spcAft>
                <a:spcPts val="0"/>
              </a:spcAft>
              <a:buClr>
                <a:schemeClr val="dk1"/>
              </a:buClr>
              <a:buSzPts val="1300"/>
              <a:buChar char="•"/>
            </a:pPr>
            <a:r>
              <a:rPr lang="es-419" sz="1200" i="1">
                <a:solidFill>
                  <a:schemeClr val="dk1"/>
                </a:solidFill>
                <a:latin typeface="Calibri"/>
                <a:ea typeface="Calibri"/>
                <a:cs typeface="Calibri"/>
                <a:sym typeface="Calibri"/>
              </a:rPr>
              <a:t>is crucial in understanding the impact of monetary policy on the yield curve.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9cb5c87fd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9cb5c87fda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61afbb2324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61afbb2324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9c5f778938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29c5f778938_1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1afbb2324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61afbb2324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4" name="Google Shape;64;p15"/>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90000"/>
              </a:lnSpc>
              <a:spcBef>
                <a:spcPts val="0"/>
              </a:spcBef>
              <a:spcAft>
                <a:spcPts val="0"/>
              </a:spcAft>
              <a:buClr>
                <a:schemeClr val="dk1"/>
              </a:buClr>
              <a:buSzPts val="1300"/>
              <a:buChar char="●"/>
              <a:defRPr/>
            </a:lvl1pPr>
            <a:lvl2pPr marL="914400" lvl="1" indent="-298450" algn="l">
              <a:lnSpc>
                <a:spcPct val="90000"/>
              </a:lnSpc>
              <a:spcBef>
                <a:spcPts val="0"/>
              </a:spcBef>
              <a:spcAft>
                <a:spcPts val="0"/>
              </a:spcAft>
              <a:buClr>
                <a:schemeClr val="dk1"/>
              </a:buClr>
              <a:buSzPts val="1100"/>
              <a:buChar char="○"/>
              <a:defRPr/>
            </a:lvl2pPr>
            <a:lvl3pPr marL="1371600" lvl="2" indent="-298450" algn="l">
              <a:lnSpc>
                <a:spcPct val="90000"/>
              </a:lnSpc>
              <a:spcBef>
                <a:spcPts val="0"/>
              </a:spcBef>
              <a:spcAft>
                <a:spcPts val="0"/>
              </a:spcAft>
              <a:buClr>
                <a:schemeClr val="dk1"/>
              </a:buClr>
              <a:buSzPts val="1100"/>
              <a:buChar char="■"/>
              <a:defRPr/>
            </a:lvl3pPr>
            <a:lvl4pPr marL="1828800" lvl="3" indent="-298450" algn="l">
              <a:lnSpc>
                <a:spcPct val="90000"/>
              </a:lnSpc>
              <a:spcBef>
                <a:spcPts val="0"/>
              </a:spcBef>
              <a:spcAft>
                <a:spcPts val="0"/>
              </a:spcAft>
              <a:buClr>
                <a:schemeClr val="dk1"/>
              </a:buClr>
              <a:buSzPts val="1100"/>
              <a:buChar char="●"/>
              <a:defRPr/>
            </a:lvl4pPr>
            <a:lvl5pPr marL="2286000" lvl="4" indent="-298450" algn="l">
              <a:lnSpc>
                <a:spcPct val="90000"/>
              </a:lnSpc>
              <a:spcBef>
                <a:spcPts val="0"/>
              </a:spcBef>
              <a:spcAft>
                <a:spcPts val="0"/>
              </a:spcAft>
              <a:buClr>
                <a:schemeClr val="dk1"/>
              </a:buClr>
              <a:buSzPts val="1100"/>
              <a:buChar char="○"/>
              <a:defRPr/>
            </a:lvl5pPr>
            <a:lvl6pPr marL="2743200" lvl="5" indent="-298450" algn="l">
              <a:lnSpc>
                <a:spcPct val="90000"/>
              </a:lnSpc>
              <a:spcBef>
                <a:spcPts val="0"/>
              </a:spcBef>
              <a:spcAft>
                <a:spcPts val="0"/>
              </a:spcAft>
              <a:buClr>
                <a:schemeClr val="dk1"/>
              </a:buClr>
              <a:buSzPts val="1100"/>
              <a:buChar char="■"/>
              <a:defRPr/>
            </a:lvl6pPr>
            <a:lvl7pPr marL="3200400" lvl="6" indent="-298450" algn="l">
              <a:lnSpc>
                <a:spcPct val="90000"/>
              </a:lnSpc>
              <a:spcBef>
                <a:spcPts val="0"/>
              </a:spcBef>
              <a:spcAft>
                <a:spcPts val="0"/>
              </a:spcAft>
              <a:buClr>
                <a:schemeClr val="dk1"/>
              </a:buClr>
              <a:buSzPts val="1100"/>
              <a:buChar char="●"/>
              <a:defRPr/>
            </a:lvl7pPr>
            <a:lvl8pPr marL="3657600" lvl="7" indent="-298450" algn="l">
              <a:lnSpc>
                <a:spcPct val="90000"/>
              </a:lnSpc>
              <a:spcBef>
                <a:spcPts val="0"/>
              </a:spcBef>
              <a:spcAft>
                <a:spcPts val="0"/>
              </a:spcAft>
              <a:buClr>
                <a:schemeClr val="dk1"/>
              </a:buClr>
              <a:buSzPts val="1100"/>
              <a:buChar char="○"/>
              <a:defRPr/>
            </a:lvl8pPr>
            <a:lvl9pPr marL="4114800" lvl="8" indent="-298450" algn="l">
              <a:lnSpc>
                <a:spcPct val="90000"/>
              </a:lnSpc>
              <a:spcBef>
                <a:spcPts val="0"/>
              </a:spcBef>
              <a:spcAft>
                <a:spcPts val="0"/>
              </a:spcAft>
              <a:buClr>
                <a:schemeClr val="dk1"/>
              </a:buClr>
              <a:buSzPts val="1100"/>
              <a:buChar char="■"/>
              <a:defRPr/>
            </a:lvl9pPr>
          </a:lstStyle>
          <a:p>
            <a:endParaRPr/>
          </a:p>
        </p:txBody>
      </p:sp>
      <p:sp>
        <p:nvSpPr>
          <p:cNvPr id="65" name="Google Shape;6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6"/>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9" name="Google Shape;69;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75" name="Google Shape;75;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18"/>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9"/>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88" name="Google Shape;88;p19"/>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9"/>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0" name="Google Shape;90;p19"/>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1" name="Google Shape;91;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2"/>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06" name="Google Shape;106;p22"/>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7" name="Google Shape;107;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3"/>
          <p:cNvSpPr>
            <a:spLocks noGrp="1"/>
          </p:cNvSpPr>
          <p:nvPr>
            <p:ph type="pic" idx="2"/>
          </p:nvPr>
        </p:nvSpPr>
        <p:spPr>
          <a:xfrm>
            <a:off x="3887391" y="740569"/>
            <a:ext cx="4629150" cy="3655219"/>
          </a:xfrm>
          <a:prstGeom prst="rect">
            <a:avLst/>
          </a:prstGeom>
          <a:noFill/>
          <a:ln>
            <a:noFill/>
          </a:ln>
        </p:spPr>
      </p:sp>
      <p:sp>
        <p:nvSpPr>
          <p:cNvPr id="113" name="Google Shape;113;p23"/>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4" name="Google Shape;114;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4"/>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0" name="Google Shape;120;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5"/>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6" name="Google Shape;126;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pic>
        <p:nvPicPr>
          <p:cNvPr id="133" name="Google Shape;133;p26" descr="Stock Market Bar Graph"/>
          <p:cNvPicPr preferRelativeResize="0"/>
          <p:nvPr/>
        </p:nvPicPr>
        <p:blipFill rotWithShape="1">
          <a:blip r:embed="rId3">
            <a:alphaModFix/>
          </a:blip>
          <a:srcRect b="283"/>
          <a:stretch/>
        </p:blipFill>
        <p:spPr>
          <a:xfrm>
            <a:off x="4636950" y="0"/>
            <a:ext cx="4522502" cy="5143500"/>
          </a:xfrm>
          <a:prstGeom prst="rect">
            <a:avLst/>
          </a:prstGeom>
          <a:noFill/>
          <a:ln>
            <a:noFill/>
          </a:ln>
        </p:spPr>
      </p:pic>
      <p:sp>
        <p:nvSpPr>
          <p:cNvPr id="134" name="Google Shape;134;p26"/>
          <p:cNvSpPr txBox="1">
            <a:spLocks noGrp="1"/>
          </p:cNvSpPr>
          <p:nvPr>
            <p:ph type="ctrTitle"/>
          </p:nvPr>
        </p:nvSpPr>
        <p:spPr>
          <a:xfrm>
            <a:off x="422563" y="0"/>
            <a:ext cx="4008900" cy="1642683"/>
          </a:xfrm>
          <a:prstGeom prst="rect">
            <a:avLst/>
          </a:prstGeom>
          <a:noFill/>
          <a:ln>
            <a:noFill/>
          </a:ln>
        </p:spPr>
        <p:txBody>
          <a:bodyPr spcFirstLastPara="1" wrap="square" lIns="91425" tIns="91425" rIns="91425" bIns="91425" anchor="ctr" anchorCtr="0">
            <a:normAutofit/>
          </a:bodyPr>
          <a:lstStyle/>
          <a:p>
            <a:pPr marL="0" lvl="0" indent="0" algn="l" rtl="0">
              <a:lnSpc>
                <a:spcPct val="90000"/>
              </a:lnSpc>
              <a:spcBef>
                <a:spcPts val="0"/>
              </a:spcBef>
              <a:spcAft>
                <a:spcPts val="0"/>
              </a:spcAft>
              <a:buClr>
                <a:schemeClr val="lt1"/>
              </a:buClr>
              <a:buSzPts val="2000"/>
              <a:buFont typeface="Calibri"/>
              <a:buNone/>
            </a:pPr>
            <a:r>
              <a:rPr lang="es-419" sz="2000" dirty="0">
                <a:latin typeface="Lexend SemiBold"/>
                <a:ea typeface="Lexend SemiBold"/>
                <a:cs typeface="Lexend SemiBold"/>
                <a:sym typeface="Lexend SemiBold"/>
              </a:rPr>
              <a:t>WEB SCRAPING PROJECT</a:t>
            </a:r>
            <a:endParaRPr sz="2000" dirty="0">
              <a:latin typeface="Lexend SemiBold"/>
              <a:ea typeface="Lexend SemiBold"/>
              <a:cs typeface="Lexend SemiBold"/>
              <a:sym typeface="Lexend SemiBold"/>
            </a:endParaRPr>
          </a:p>
          <a:p>
            <a:pPr marL="0" lvl="0" indent="0" algn="l" rtl="0">
              <a:lnSpc>
                <a:spcPct val="90000"/>
              </a:lnSpc>
              <a:spcBef>
                <a:spcPts val="0"/>
              </a:spcBef>
              <a:spcAft>
                <a:spcPts val="0"/>
              </a:spcAft>
              <a:buClr>
                <a:schemeClr val="lt1"/>
              </a:buClr>
              <a:buSzPts val="2000"/>
              <a:buFont typeface="Calibri"/>
              <a:buNone/>
            </a:pPr>
            <a:br>
              <a:rPr lang="es-419" sz="3355" dirty="0">
                <a:latin typeface="Lexend SemiBold"/>
                <a:ea typeface="Lexend SemiBold"/>
                <a:cs typeface="Lexend SemiBold"/>
                <a:sym typeface="Lexend SemiBold"/>
              </a:rPr>
            </a:br>
            <a:br>
              <a:rPr lang="es-419" sz="2000" dirty="0">
                <a:solidFill>
                  <a:schemeClr val="accent1"/>
                </a:solidFill>
                <a:latin typeface="Lexend SemiBold"/>
                <a:ea typeface="Lexend SemiBold"/>
                <a:cs typeface="Lexend SemiBold"/>
                <a:sym typeface="Lexend SemiBold"/>
              </a:rPr>
            </a:br>
            <a:endParaRPr sz="2000" dirty="0">
              <a:solidFill>
                <a:schemeClr val="accent1"/>
              </a:solidFill>
              <a:latin typeface="Lexend SemiBold"/>
              <a:ea typeface="Lexend SemiBold"/>
              <a:cs typeface="Lexend SemiBold"/>
              <a:sym typeface="Lexend SemiBold"/>
            </a:endParaRPr>
          </a:p>
        </p:txBody>
      </p:sp>
      <p:sp>
        <p:nvSpPr>
          <p:cNvPr id="135" name="Google Shape;135;p26"/>
          <p:cNvSpPr txBox="1">
            <a:spLocks noGrp="1"/>
          </p:cNvSpPr>
          <p:nvPr>
            <p:ph type="subTitle" idx="1"/>
          </p:nvPr>
        </p:nvSpPr>
        <p:spPr>
          <a:xfrm>
            <a:off x="106075" y="3335607"/>
            <a:ext cx="4119900" cy="1865400"/>
          </a:xfrm>
          <a:prstGeom prst="rect">
            <a:avLst/>
          </a:prstGeom>
          <a:noFill/>
          <a:ln>
            <a:noFill/>
          </a:ln>
        </p:spPr>
        <p:txBody>
          <a:bodyPr spcFirstLastPara="1" wrap="square" lIns="91425" tIns="91425" rIns="91425" bIns="91425" anchor="ctr" anchorCtr="0">
            <a:normAutofit lnSpcReduction="10000"/>
          </a:bodyPr>
          <a:lstStyle/>
          <a:p>
            <a:pPr marL="0" lvl="0" indent="0" rtl="0">
              <a:lnSpc>
                <a:spcPct val="90000"/>
              </a:lnSpc>
              <a:spcBef>
                <a:spcPts val="0"/>
              </a:spcBef>
              <a:spcAft>
                <a:spcPts val="600"/>
              </a:spcAft>
              <a:buClr>
                <a:schemeClr val="dk2"/>
              </a:buClr>
              <a:buSzPts val="523"/>
              <a:buNone/>
            </a:pPr>
            <a:r>
              <a:rPr lang="es-419" sz="2800" i="1" dirty="0">
                <a:latin typeface="Lexend SemiBold"/>
                <a:ea typeface="Lexend SemiBold"/>
                <a:cs typeface="Lexend SemiBold"/>
                <a:sym typeface="Lexend SemiBold"/>
              </a:rPr>
              <a:t>The Impact of Central Bank Policy Rate on Bond and Stock Investors</a:t>
            </a:r>
            <a:br>
              <a:rPr lang="es-419" dirty="0">
                <a:solidFill>
                  <a:schemeClr val="dk2"/>
                </a:solidFill>
              </a:rPr>
            </a:br>
            <a:endParaRPr dirty="0">
              <a:solidFill>
                <a:schemeClr val="dk2"/>
              </a:solidFill>
            </a:endParaRPr>
          </a:p>
        </p:txBody>
      </p:sp>
      <p:sp>
        <p:nvSpPr>
          <p:cNvPr id="136" name="Google Shape;136;p26"/>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900"/>
              <a:buFont typeface="Calibri"/>
              <a:buNone/>
            </a:pPr>
            <a:fld id="{00000000-1234-1234-1234-123412341234}" type="slidenum">
              <a:rPr lang="es-419"/>
              <a:t>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1" name="Google Shape;241;p35"/>
          <p:cNvSpPr/>
          <p:nvPr/>
        </p:nvSpPr>
        <p:spPr>
          <a:xfrm>
            <a:off x="0" y="0"/>
            <a:ext cx="9141713"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2" name="Google Shape;242;p35" descr="Stock numbers on a digital display"/>
          <p:cNvPicPr preferRelativeResize="0"/>
          <p:nvPr/>
        </p:nvPicPr>
        <p:blipFill rotWithShape="1">
          <a:blip r:embed="rId3">
            <a:alphaModFix/>
          </a:blip>
          <a:srcRect l="17869"/>
          <a:stretch/>
        </p:blipFill>
        <p:spPr>
          <a:xfrm>
            <a:off x="25" y="0"/>
            <a:ext cx="7118674" cy="5143501"/>
          </a:xfrm>
          <a:prstGeom prst="rect">
            <a:avLst/>
          </a:prstGeom>
          <a:noFill/>
          <a:ln>
            <a:noFill/>
          </a:ln>
        </p:spPr>
      </p:pic>
      <p:sp>
        <p:nvSpPr>
          <p:cNvPr id="243" name="Google Shape;243;p35"/>
          <p:cNvSpPr/>
          <p:nvPr/>
        </p:nvSpPr>
        <p:spPr>
          <a:xfrm flipH="1">
            <a:off x="1551000" y="0"/>
            <a:ext cx="7593000"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 name="Google Shape;244;p35"/>
          <p:cNvSpPr txBox="1">
            <a:spLocks noGrp="1"/>
          </p:cNvSpPr>
          <p:nvPr>
            <p:ph type="title"/>
          </p:nvPr>
        </p:nvSpPr>
        <p:spPr>
          <a:xfrm>
            <a:off x="4160732" y="-152407"/>
            <a:ext cx="2866500" cy="1425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600"/>
              </a:spcAft>
              <a:buClr>
                <a:schemeClr val="dk1"/>
              </a:buClr>
              <a:buSzPts val="2400"/>
              <a:buFont typeface="Calibri"/>
              <a:buNone/>
            </a:pPr>
            <a:r>
              <a:rPr lang="es-419" sz="3000" b="1"/>
              <a:t>CONCLUSION</a:t>
            </a:r>
            <a:endParaRPr b="1"/>
          </a:p>
        </p:txBody>
      </p:sp>
      <p:sp>
        <p:nvSpPr>
          <p:cNvPr id="245" name="Google Shape;245;p35"/>
          <p:cNvSpPr txBox="1">
            <a:spLocks noGrp="1"/>
          </p:cNvSpPr>
          <p:nvPr>
            <p:ph type="body" idx="1"/>
          </p:nvPr>
        </p:nvSpPr>
        <p:spPr>
          <a:xfrm>
            <a:off x="4665150" y="1012100"/>
            <a:ext cx="4356000" cy="3870900"/>
          </a:xfrm>
          <a:prstGeom prst="rect">
            <a:avLst/>
          </a:prstGeom>
          <a:noFill/>
          <a:ln>
            <a:noFill/>
          </a:ln>
        </p:spPr>
        <p:txBody>
          <a:bodyPr spcFirstLastPara="1" wrap="square" lIns="91425" tIns="45700" rIns="91425" bIns="45700" anchor="t" anchorCtr="0">
            <a:noAutofit/>
          </a:bodyPr>
          <a:lstStyle/>
          <a:p>
            <a:pPr marL="457200" lvl="0" indent="-358775" algn="just" rtl="0">
              <a:lnSpc>
                <a:spcPct val="100000"/>
              </a:lnSpc>
              <a:spcBef>
                <a:spcPts val="1200"/>
              </a:spcBef>
              <a:spcAft>
                <a:spcPts val="0"/>
              </a:spcAft>
              <a:buSzPts val="2050"/>
              <a:buChar char="●"/>
            </a:pPr>
            <a:r>
              <a:rPr lang="es-419" sz="2050"/>
              <a:t>Stocks and Bonds investors follow the target policy rate. </a:t>
            </a:r>
            <a:endParaRPr sz="2050"/>
          </a:p>
          <a:p>
            <a:pPr marL="457200" lvl="0" indent="-358775" algn="just" rtl="0">
              <a:lnSpc>
                <a:spcPct val="100000"/>
              </a:lnSpc>
              <a:spcBef>
                <a:spcPts val="1200"/>
              </a:spcBef>
              <a:spcAft>
                <a:spcPts val="0"/>
              </a:spcAft>
              <a:buSzPts val="2050"/>
              <a:buChar char="●"/>
            </a:pPr>
            <a:r>
              <a:rPr lang="es-419" sz="2050"/>
              <a:t>The Correlation coefficient was 93% for Target Policy and yield curve and 43% stock for stock performance. </a:t>
            </a:r>
            <a:endParaRPr sz="2050"/>
          </a:p>
          <a:p>
            <a:pPr marL="457200" lvl="0" indent="-358775" algn="just" rtl="0">
              <a:lnSpc>
                <a:spcPct val="100000"/>
              </a:lnSpc>
              <a:spcBef>
                <a:spcPts val="1200"/>
              </a:spcBef>
              <a:spcAft>
                <a:spcPts val="1000"/>
              </a:spcAft>
              <a:buSzPts val="2050"/>
              <a:buChar char="●"/>
            </a:pPr>
            <a:r>
              <a:rPr lang="es-419" sz="2050"/>
              <a:t>The recession led investors to invest in Central Bank Open market Operation instruments </a:t>
            </a:r>
            <a:endParaRPr sz="2050"/>
          </a:p>
        </p:txBody>
      </p:sp>
      <p:sp>
        <p:nvSpPr>
          <p:cNvPr id="246" name="Google Shape;24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419" sz="3000" b="1"/>
              <a:t>WRAP UP</a:t>
            </a:r>
            <a:endParaRPr sz="3000" b="1"/>
          </a:p>
        </p:txBody>
      </p:sp>
      <p:sp>
        <p:nvSpPr>
          <p:cNvPr id="252" name="Google Shape;252;p36"/>
          <p:cNvSpPr txBox="1">
            <a:spLocks noGrp="1"/>
          </p:cNvSpPr>
          <p:nvPr>
            <p:ph type="body" idx="1"/>
          </p:nvPr>
        </p:nvSpPr>
        <p:spPr>
          <a:xfrm>
            <a:off x="552450" y="1369219"/>
            <a:ext cx="3886200" cy="3263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s-419" sz="2300" b="1"/>
              <a:t>CHALLENGES:</a:t>
            </a:r>
            <a:endParaRPr sz="2300" b="1"/>
          </a:p>
          <a:p>
            <a:pPr marL="0" lvl="0" indent="0" algn="l" rtl="0">
              <a:spcBef>
                <a:spcPts val="0"/>
              </a:spcBef>
              <a:spcAft>
                <a:spcPts val="0"/>
              </a:spcAft>
              <a:buClr>
                <a:schemeClr val="dk1"/>
              </a:buClr>
              <a:buSzPts val="1100"/>
              <a:buFont typeface="Arial"/>
              <a:buNone/>
            </a:pPr>
            <a:endParaRPr sz="2300" b="1"/>
          </a:p>
          <a:p>
            <a:pPr marL="457200" lvl="0" indent="-330200" algn="l" rtl="0">
              <a:lnSpc>
                <a:spcPct val="100000"/>
              </a:lnSpc>
              <a:spcBef>
                <a:spcPts val="0"/>
              </a:spcBef>
              <a:spcAft>
                <a:spcPts val="0"/>
              </a:spcAft>
              <a:buSzPts val="1600"/>
              <a:buChar char="-"/>
            </a:pPr>
            <a:r>
              <a:rPr lang="es-419" sz="1600"/>
              <a:t>Retrieving data from multiple pages</a:t>
            </a:r>
            <a:endParaRPr sz="1600"/>
          </a:p>
          <a:p>
            <a:pPr marL="457200" lvl="0" indent="-330200" algn="l" rtl="0">
              <a:lnSpc>
                <a:spcPct val="100000"/>
              </a:lnSpc>
              <a:spcBef>
                <a:spcPts val="0"/>
              </a:spcBef>
              <a:spcAft>
                <a:spcPts val="0"/>
              </a:spcAft>
              <a:buSzPts val="1600"/>
              <a:buChar char="-"/>
            </a:pPr>
            <a:r>
              <a:rPr lang="es-419" sz="1600"/>
              <a:t>Inputting information not available to interact with Selenium</a:t>
            </a:r>
            <a:endParaRPr sz="1600"/>
          </a:p>
          <a:p>
            <a:pPr marL="457200" lvl="0" indent="-330200" algn="l" rtl="0">
              <a:lnSpc>
                <a:spcPct val="100000"/>
              </a:lnSpc>
              <a:spcBef>
                <a:spcPts val="0"/>
              </a:spcBef>
              <a:spcAft>
                <a:spcPts val="0"/>
              </a:spcAft>
              <a:buSzPts val="1600"/>
              <a:buChar char="-"/>
            </a:pPr>
            <a:r>
              <a:rPr lang="es-419" sz="1600"/>
              <a:t>Handling error generated by not clickable element</a:t>
            </a:r>
            <a:endParaRPr sz="1600"/>
          </a:p>
          <a:p>
            <a:pPr marL="457200" lvl="0" indent="-330200" algn="l" rtl="0">
              <a:lnSpc>
                <a:spcPct val="100000"/>
              </a:lnSpc>
              <a:spcBef>
                <a:spcPts val="0"/>
              </a:spcBef>
              <a:spcAft>
                <a:spcPts val="0"/>
              </a:spcAft>
              <a:buSzPts val="1600"/>
              <a:buChar char="-"/>
            </a:pPr>
            <a:r>
              <a:rPr lang="es-419" sz="1600"/>
              <a:t>Time period not reproducible  </a:t>
            </a:r>
            <a:endParaRPr sz="1600"/>
          </a:p>
          <a:p>
            <a:pPr marL="457200" lvl="0" indent="-330200" algn="l" rtl="0">
              <a:lnSpc>
                <a:spcPct val="100000"/>
              </a:lnSpc>
              <a:spcBef>
                <a:spcPts val="0"/>
              </a:spcBef>
              <a:spcAft>
                <a:spcPts val="0"/>
              </a:spcAft>
              <a:buSzPts val="1600"/>
              <a:buChar char="-"/>
            </a:pPr>
            <a:r>
              <a:rPr lang="es-419" sz="1600"/>
              <a:t>Data clean up(changing data types etc.)</a:t>
            </a:r>
            <a:endParaRPr sz="1600"/>
          </a:p>
          <a:p>
            <a:pPr marL="457200" lvl="0" indent="0" algn="l" rtl="0">
              <a:lnSpc>
                <a:spcPct val="100000"/>
              </a:lnSpc>
              <a:spcBef>
                <a:spcPts val="0"/>
              </a:spcBef>
              <a:spcAft>
                <a:spcPts val="0"/>
              </a:spcAft>
              <a:buNone/>
            </a:pPr>
            <a:endParaRPr sz="1700"/>
          </a:p>
        </p:txBody>
      </p:sp>
      <p:sp>
        <p:nvSpPr>
          <p:cNvPr id="253" name="Google Shape;253;p36"/>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900"/>
              <a:buFont typeface="Calibri"/>
              <a:buNone/>
            </a:pPr>
            <a:fld id="{00000000-1234-1234-1234-123412341234}" type="slidenum">
              <a:rPr lang="es-419"/>
              <a:t>11</a:t>
            </a:fld>
            <a:endParaRPr/>
          </a:p>
        </p:txBody>
      </p:sp>
      <p:sp>
        <p:nvSpPr>
          <p:cNvPr id="254" name="Google Shape;254;p36"/>
          <p:cNvSpPr txBox="1">
            <a:spLocks noGrp="1"/>
          </p:cNvSpPr>
          <p:nvPr>
            <p:ph type="body" idx="2"/>
          </p:nvPr>
        </p:nvSpPr>
        <p:spPr>
          <a:xfrm>
            <a:off x="4876800" y="1344244"/>
            <a:ext cx="3886200" cy="3263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s-419" sz="2300" b="1"/>
              <a:t>NEXT STEPS:</a:t>
            </a:r>
            <a:endParaRPr sz="2300" b="1"/>
          </a:p>
          <a:p>
            <a:pPr marL="0" lvl="0" indent="0" algn="l" rtl="0">
              <a:spcBef>
                <a:spcPts val="0"/>
              </a:spcBef>
              <a:spcAft>
                <a:spcPts val="0"/>
              </a:spcAft>
              <a:buClr>
                <a:schemeClr val="dk1"/>
              </a:buClr>
              <a:buSzPts val="1100"/>
              <a:buFont typeface="Arial"/>
              <a:buNone/>
            </a:pPr>
            <a:endParaRPr sz="2300" b="1"/>
          </a:p>
          <a:p>
            <a:pPr marL="457200" lvl="0" indent="-336550" algn="l" rtl="0">
              <a:lnSpc>
                <a:spcPct val="100000"/>
              </a:lnSpc>
              <a:spcBef>
                <a:spcPts val="0"/>
              </a:spcBef>
              <a:spcAft>
                <a:spcPts val="0"/>
              </a:spcAft>
              <a:buSzPts val="1700"/>
              <a:buChar char="-"/>
            </a:pPr>
            <a:r>
              <a:rPr lang="es-419" sz="1600"/>
              <a:t>Stationarity testing</a:t>
            </a:r>
            <a:endParaRPr sz="1600"/>
          </a:p>
          <a:p>
            <a:pPr marL="457200" lvl="0" indent="-330200" algn="l" rtl="0">
              <a:lnSpc>
                <a:spcPct val="100000"/>
              </a:lnSpc>
              <a:spcBef>
                <a:spcPts val="0"/>
              </a:spcBef>
              <a:spcAft>
                <a:spcPts val="0"/>
              </a:spcAft>
              <a:buSzPts val="1600"/>
              <a:buChar char="-"/>
            </a:pPr>
            <a:r>
              <a:rPr lang="es-419" sz="1600"/>
              <a:t>Comparison with time series from US </a:t>
            </a:r>
            <a:endParaRPr sz="1600"/>
          </a:p>
          <a:p>
            <a:pPr marL="457200" lvl="0" indent="-336550" algn="l" rtl="0">
              <a:lnSpc>
                <a:spcPct val="100000"/>
              </a:lnSpc>
              <a:spcBef>
                <a:spcPts val="0"/>
              </a:spcBef>
              <a:spcAft>
                <a:spcPts val="0"/>
              </a:spcAft>
              <a:buSzPts val="1700"/>
              <a:buChar char="-"/>
            </a:pPr>
            <a:r>
              <a:rPr lang="es-419" sz="1600"/>
              <a:t>Volatility modelling</a:t>
            </a:r>
            <a:endParaRPr sz="1700"/>
          </a:p>
          <a:p>
            <a:pPr marL="457200" lvl="0" indent="0" algn="l" rtl="0">
              <a:lnSpc>
                <a:spcPct val="100000"/>
              </a:lnSpc>
              <a:spcBef>
                <a:spcPts val="0"/>
              </a:spcBef>
              <a:spcAft>
                <a:spcPts val="0"/>
              </a:spcAft>
              <a:buNone/>
            </a:pPr>
            <a:endParaRPr sz="23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4934600" y="2074650"/>
            <a:ext cx="3586800" cy="9942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s-419" sz="3400" b="1"/>
              <a:t>THANK YOU</a:t>
            </a:r>
            <a:endParaRPr sz="3400" b="1"/>
          </a:p>
        </p:txBody>
      </p:sp>
      <p:sp>
        <p:nvSpPr>
          <p:cNvPr id="260" name="Google Shape;260;p37"/>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900"/>
              <a:buFont typeface="Calibri"/>
              <a:buNone/>
            </a:pPr>
            <a:fld id="{00000000-1234-1234-1234-123412341234}" type="slidenum">
              <a:rPr lang="es-419"/>
              <a:t>12</a:t>
            </a:fld>
            <a:endParaRPr/>
          </a:p>
        </p:txBody>
      </p:sp>
      <p:pic>
        <p:nvPicPr>
          <p:cNvPr id="261" name="Google Shape;261;p37"/>
          <p:cNvPicPr preferRelativeResize="0"/>
          <p:nvPr/>
        </p:nvPicPr>
        <p:blipFill rotWithShape="1">
          <a:blip r:embed="rId3">
            <a:alphaModFix/>
          </a:blip>
          <a:srcRect l="41124" b="9934"/>
          <a:stretch/>
        </p:blipFill>
        <p:spPr>
          <a:xfrm>
            <a:off x="0" y="0"/>
            <a:ext cx="5099799"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279702" y="209622"/>
            <a:ext cx="3485100" cy="121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419" sz="3000" b="1"/>
              <a:t>CONTENT</a:t>
            </a:r>
            <a:endParaRPr b="1"/>
          </a:p>
        </p:txBody>
      </p:sp>
      <p:sp>
        <p:nvSpPr>
          <p:cNvPr id="142" name="Google Shape;142;p27"/>
          <p:cNvSpPr txBox="1">
            <a:spLocks noGrp="1"/>
          </p:cNvSpPr>
          <p:nvPr>
            <p:ph type="body" idx="1"/>
          </p:nvPr>
        </p:nvSpPr>
        <p:spPr>
          <a:xfrm>
            <a:off x="279701" y="2196550"/>
            <a:ext cx="3485100" cy="2709900"/>
          </a:xfrm>
          <a:prstGeom prst="rect">
            <a:avLst/>
          </a:prstGeom>
          <a:noFill/>
          <a:ln>
            <a:noFill/>
          </a:ln>
        </p:spPr>
        <p:txBody>
          <a:bodyPr spcFirstLastPara="1" wrap="square" lIns="91425" tIns="45700" rIns="91425" bIns="45700" anchor="ctr" anchorCtr="0">
            <a:normAutofit/>
          </a:bodyPr>
          <a:lstStyle/>
          <a:p>
            <a:pPr marL="457200" lvl="0" indent="-330200" algn="l" rtl="0">
              <a:lnSpc>
                <a:spcPct val="100000"/>
              </a:lnSpc>
              <a:spcBef>
                <a:spcPts val="0"/>
              </a:spcBef>
              <a:spcAft>
                <a:spcPts val="0"/>
              </a:spcAft>
              <a:buSzPts val="1600"/>
              <a:buChar char="➢"/>
            </a:pPr>
            <a:r>
              <a:rPr lang="es-419" sz="1600"/>
              <a:t>Motivation</a:t>
            </a:r>
            <a:endParaRPr sz="1600"/>
          </a:p>
          <a:p>
            <a:pPr marL="457200" lvl="0" indent="-330200" algn="l" rtl="0">
              <a:lnSpc>
                <a:spcPct val="100000"/>
              </a:lnSpc>
              <a:spcBef>
                <a:spcPts val="0"/>
              </a:spcBef>
              <a:spcAft>
                <a:spcPts val="0"/>
              </a:spcAft>
              <a:buSzPts val="1600"/>
              <a:buChar char="➢"/>
            </a:pPr>
            <a:r>
              <a:rPr lang="es-419" sz="1600"/>
              <a:t>Objectives</a:t>
            </a:r>
            <a:endParaRPr sz="1600"/>
          </a:p>
          <a:p>
            <a:pPr marL="457200" lvl="0" indent="-330200" algn="l" rtl="0">
              <a:lnSpc>
                <a:spcPct val="100000"/>
              </a:lnSpc>
              <a:spcBef>
                <a:spcPts val="0"/>
              </a:spcBef>
              <a:spcAft>
                <a:spcPts val="0"/>
              </a:spcAft>
              <a:buSzPts val="1600"/>
              <a:buChar char="➢"/>
            </a:pPr>
            <a:r>
              <a:rPr lang="es-419" sz="1600"/>
              <a:t>Data Collection</a:t>
            </a:r>
            <a:endParaRPr sz="1600"/>
          </a:p>
          <a:p>
            <a:pPr marL="457200" lvl="0" indent="-330200" algn="l" rtl="0">
              <a:lnSpc>
                <a:spcPct val="100000"/>
              </a:lnSpc>
              <a:spcBef>
                <a:spcPts val="0"/>
              </a:spcBef>
              <a:spcAft>
                <a:spcPts val="0"/>
              </a:spcAft>
              <a:buSzPts val="1600"/>
              <a:buChar char="➢"/>
            </a:pPr>
            <a:r>
              <a:rPr lang="es-419" sz="1600"/>
              <a:t>Methodology</a:t>
            </a:r>
            <a:endParaRPr sz="1600"/>
          </a:p>
          <a:p>
            <a:pPr marL="457200" lvl="0" indent="-330200" algn="l" rtl="0">
              <a:lnSpc>
                <a:spcPct val="100000"/>
              </a:lnSpc>
              <a:spcBef>
                <a:spcPts val="0"/>
              </a:spcBef>
              <a:spcAft>
                <a:spcPts val="0"/>
              </a:spcAft>
              <a:buSzPts val="1600"/>
              <a:buChar char="➢"/>
            </a:pPr>
            <a:r>
              <a:rPr lang="es-419" sz="1600"/>
              <a:t>Analysis </a:t>
            </a:r>
            <a:endParaRPr sz="1600"/>
          </a:p>
          <a:p>
            <a:pPr marL="457200" lvl="0" indent="-330200" algn="l" rtl="0">
              <a:lnSpc>
                <a:spcPct val="100000"/>
              </a:lnSpc>
              <a:spcBef>
                <a:spcPts val="0"/>
              </a:spcBef>
              <a:spcAft>
                <a:spcPts val="0"/>
              </a:spcAft>
              <a:buSzPts val="1600"/>
              <a:buChar char="➢"/>
            </a:pPr>
            <a:r>
              <a:rPr lang="es-419" sz="1600"/>
              <a:t>Findings</a:t>
            </a:r>
            <a:endParaRPr sz="1600"/>
          </a:p>
          <a:p>
            <a:pPr marL="457200" lvl="0" indent="-330200" algn="l" rtl="0">
              <a:lnSpc>
                <a:spcPct val="100000"/>
              </a:lnSpc>
              <a:spcBef>
                <a:spcPts val="0"/>
              </a:spcBef>
              <a:spcAft>
                <a:spcPts val="0"/>
              </a:spcAft>
              <a:buSzPts val="1600"/>
              <a:buChar char="➢"/>
            </a:pPr>
            <a:r>
              <a:rPr lang="es-419" sz="1600"/>
              <a:t>Correlation Analysis</a:t>
            </a:r>
            <a:endParaRPr sz="1600"/>
          </a:p>
          <a:p>
            <a:pPr marL="457200" lvl="0" indent="-330200" algn="l" rtl="0">
              <a:lnSpc>
                <a:spcPct val="100000"/>
              </a:lnSpc>
              <a:spcBef>
                <a:spcPts val="0"/>
              </a:spcBef>
              <a:spcAft>
                <a:spcPts val="0"/>
              </a:spcAft>
              <a:buSzPts val="1600"/>
              <a:buChar char="➢"/>
            </a:pPr>
            <a:r>
              <a:rPr lang="es-419" sz="1600"/>
              <a:t>Conclusion</a:t>
            </a:r>
            <a:endParaRPr sz="1600"/>
          </a:p>
          <a:p>
            <a:pPr marL="457200" lvl="0" indent="-330200" algn="l" rtl="0">
              <a:lnSpc>
                <a:spcPct val="100000"/>
              </a:lnSpc>
              <a:spcBef>
                <a:spcPts val="0"/>
              </a:spcBef>
              <a:spcAft>
                <a:spcPts val="0"/>
              </a:spcAft>
              <a:buSzPts val="1600"/>
              <a:buChar char="➢"/>
            </a:pPr>
            <a:r>
              <a:rPr lang="es-419" sz="1600"/>
              <a:t>Challenges and Next steps</a:t>
            </a:r>
            <a:endParaRPr sz="1600"/>
          </a:p>
        </p:txBody>
      </p:sp>
      <p:pic>
        <p:nvPicPr>
          <p:cNvPr id="143" name="Google Shape;143;p27" descr="People working on ideas"/>
          <p:cNvPicPr preferRelativeResize="0"/>
          <p:nvPr/>
        </p:nvPicPr>
        <p:blipFill rotWithShape="1">
          <a:blip r:embed="rId3">
            <a:alphaModFix/>
          </a:blip>
          <a:srcRect l="16870" r="24842" b="2"/>
          <a:stretch/>
        </p:blipFill>
        <p:spPr>
          <a:xfrm>
            <a:off x="4572000" y="10"/>
            <a:ext cx="4577118" cy="5143490"/>
          </a:xfrm>
          <a:prstGeom prst="rect">
            <a:avLst/>
          </a:prstGeom>
          <a:noFill/>
          <a:ln>
            <a:noFill/>
          </a:ln>
        </p:spPr>
      </p:pic>
      <p:sp>
        <p:nvSpPr>
          <p:cNvPr id="144" name="Google Shape;14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4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276352" y="-62078"/>
            <a:ext cx="3485100" cy="121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419" sz="3000" b="1"/>
              <a:t>MOTIVATION</a:t>
            </a:r>
            <a:endParaRPr b="1"/>
          </a:p>
        </p:txBody>
      </p:sp>
      <p:sp>
        <p:nvSpPr>
          <p:cNvPr id="150" name="Google Shape;150;p28"/>
          <p:cNvSpPr txBox="1">
            <a:spLocks noGrp="1"/>
          </p:cNvSpPr>
          <p:nvPr>
            <p:ph type="body" idx="1"/>
          </p:nvPr>
        </p:nvSpPr>
        <p:spPr>
          <a:xfrm>
            <a:off x="276350" y="1246098"/>
            <a:ext cx="3780300" cy="3521100"/>
          </a:xfrm>
          <a:prstGeom prst="rect">
            <a:avLst/>
          </a:prstGeom>
          <a:noFill/>
          <a:ln>
            <a:noFill/>
          </a:ln>
        </p:spPr>
        <p:txBody>
          <a:bodyPr spcFirstLastPara="1" wrap="square" lIns="91425" tIns="45700" rIns="91425" bIns="45700" anchor="ctr" anchorCtr="0">
            <a:normAutofit/>
          </a:bodyPr>
          <a:lstStyle/>
          <a:p>
            <a:pPr marL="146050" lvl="0" indent="-203200" algn="l" rtl="0">
              <a:lnSpc>
                <a:spcPct val="100000"/>
              </a:lnSpc>
              <a:spcBef>
                <a:spcPts val="0"/>
              </a:spcBef>
              <a:spcAft>
                <a:spcPts val="0"/>
              </a:spcAft>
              <a:buClr>
                <a:schemeClr val="dk1"/>
              </a:buClr>
              <a:buSzPts val="2200"/>
              <a:buFont typeface="Arial"/>
              <a:buChar char="•"/>
            </a:pPr>
            <a:r>
              <a:rPr lang="es-419"/>
              <a:t>Understanding the relationship between the central bank’s policy rate, and investment activity, to confirm whether or not the stock market was influenced by the policy rate.</a:t>
            </a:r>
            <a:endParaRPr/>
          </a:p>
          <a:p>
            <a:pPr marL="0" lvl="0" indent="82550" algn="l" rtl="0">
              <a:lnSpc>
                <a:spcPct val="90000"/>
              </a:lnSpc>
              <a:spcBef>
                <a:spcPts val="1200"/>
              </a:spcBef>
              <a:spcAft>
                <a:spcPts val="1200"/>
              </a:spcAft>
              <a:buClr>
                <a:schemeClr val="dk1"/>
              </a:buClr>
              <a:buSzPts val="1300"/>
              <a:buFont typeface="Arial"/>
              <a:buNone/>
            </a:pPr>
            <a:endParaRPr sz="1200"/>
          </a:p>
        </p:txBody>
      </p:sp>
      <p:pic>
        <p:nvPicPr>
          <p:cNvPr id="151" name="Google Shape;151;p28" descr="Stock exchange numbers"/>
          <p:cNvPicPr preferRelativeResize="0"/>
          <p:nvPr/>
        </p:nvPicPr>
        <p:blipFill rotWithShape="1">
          <a:blip r:embed="rId3">
            <a:alphaModFix/>
          </a:blip>
          <a:srcRect l="21040" r="19559"/>
          <a:stretch/>
        </p:blipFill>
        <p:spPr>
          <a:xfrm>
            <a:off x="4572000" y="10"/>
            <a:ext cx="4577118" cy="5143490"/>
          </a:xfrm>
          <a:prstGeom prst="rect">
            <a:avLst/>
          </a:prstGeom>
          <a:noFill/>
          <a:ln>
            <a:noFill/>
          </a:ln>
        </p:spPr>
      </p:pic>
      <p:sp>
        <p:nvSpPr>
          <p:cNvPr id="152" name="Google Shape;15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475600" y="1684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3000" b="1"/>
              <a:t>DEFINITIONS</a:t>
            </a:r>
            <a:endParaRPr sz="3000" b="1"/>
          </a:p>
        </p:txBody>
      </p:sp>
      <p:sp>
        <p:nvSpPr>
          <p:cNvPr id="158" name="Google Shape;158;p29"/>
          <p:cNvSpPr txBox="1">
            <a:spLocks noGrp="1"/>
          </p:cNvSpPr>
          <p:nvPr>
            <p:ph type="body" idx="1"/>
          </p:nvPr>
        </p:nvSpPr>
        <p:spPr>
          <a:xfrm>
            <a:off x="251875" y="795500"/>
            <a:ext cx="4096200" cy="4228800"/>
          </a:xfrm>
          <a:prstGeom prst="rect">
            <a:avLst/>
          </a:prstGeom>
        </p:spPr>
        <p:txBody>
          <a:bodyPr spcFirstLastPara="1" wrap="square" lIns="91425" tIns="91425" rIns="91425" bIns="91425" anchor="t" anchorCtr="0">
            <a:normAutofit fontScale="92500" lnSpcReduction="20000"/>
          </a:bodyPr>
          <a:lstStyle/>
          <a:p>
            <a:pPr marL="457200" lvl="0" indent="-334327" algn="just" rtl="0">
              <a:lnSpc>
                <a:spcPct val="100000"/>
              </a:lnSpc>
              <a:spcBef>
                <a:spcPts val="0"/>
              </a:spcBef>
              <a:spcAft>
                <a:spcPts val="0"/>
              </a:spcAft>
              <a:buSzPct val="100000"/>
              <a:buChar char="●"/>
            </a:pPr>
            <a:r>
              <a:rPr lang="es-419" sz="1800" b="1" u="sng"/>
              <a:t>Policy Rate:</a:t>
            </a:r>
            <a:r>
              <a:rPr lang="es-419" sz="1800"/>
              <a:t> The primary interest rate set by the Bank of Canada which all Banks and financial institutions use as their guiding light to set their individual deposit/loan interest rates.</a:t>
            </a:r>
            <a:endParaRPr sz="1800"/>
          </a:p>
          <a:p>
            <a:pPr marL="0" lvl="0" indent="0" algn="just" rtl="0">
              <a:lnSpc>
                <a:spcPct val="100000"/>
              </a:lnSpc>
              <a:spcBef>
                <a:spcPts val="0"/>
              </a:spcBef>
              <a:spcAft>
                <a:spcPts val="0"/>
              </a:spcAft>
              <a:buNone/>
            </a:pPr>
            <a:endParaRPr sz="1800"/>
          </a:p>
          <a:p>
            <a:pPr marL="457200" lvl="0" indent="-334327" algn="just" rtl="0">
              <a:lnSpc>
                <a:spcPct val="100000"/>
              </a:lnSpc>
              <a:spcBef>
                <a:spcPts val="0"/>
              </a:spcBef>
              <a:spcAft>
                <a:spcPts val="0"/>
              </a:spcAft>
              <a:buSzPct val="100000"/>
              <a:buChar char="●"/>
            </a:pPr>
            <a:r>
              <a:rPr lang="es-419" sz="1800" b="1" u="sng"/>
              <a:t>2 year Benchmark Bond Yields</a:t>
            </a:r>
            <a:r>
              <a:rPr lang="es-419" sz="1800"/>
              <a:t>: This is the short term government bond(a contract indicating a loan between the government and an investor i.e: bank, company, citizen) interest rates that are drawn to represent the forecast for the economic growth of a 2 year period. </a:t>
            </a:r>
            <a:endParaRPr sz="1800"/>
          </a:p>
          <a:p>
            <a:pPr marL="0" lvl="0" indent="0" algn="just" rtl="0">
              <a:lnSpc>
                <a:spcPct val="100000"/>
              </a:lnSpc>
              <a:spcBef>
                <a:spcPts val="0"/>
              </a:spcBef>
              <a:spcAft>
                <a:spcPts val="0"/>
              </a:spcAft>
              <a:buNone/>
            </a:pPr>
            <a:endParaRPr sz="1800"/>
          </a:p>
          <a:p>
            <a:pPr marL="457200" lvl="0" indent="-334327" algn="just" rtl="0">
              <a:lnSpc>
                <a:spcPct val="100000"/>
              </a:lnSpc>
              <a:spcBef>
                <a:spcPts val="0"/>
              </a:spcBef>
              <a:spcAft>
                <a:spcPts val="0"/>
              </a:spcAft>
              <a:buSzPct val="100000"/>
              <a:buChar char="●"/>
            </a:pPr>
            <a:r>
              <a:rPr lang="es-419" sz="1800" b="1" u="sng"/>
              <a:t>Composite Stock Index:</a:t>
            </a:r>
            <a:r>
              <a:rPr lang="es-419" sz="1800"/>
              <a:t> A grouping of stocks in a standardized way. It is a tool to measure the overall performance of the stock market.</a:t>
            </a:r>
            <a:endParaRPr sz="1800"/>
          </a:p>
        </p:txBody>
      </p:sp>
      <p:pic>
        <p:nvPicPr>
          <p:cNvPr id="159" name="Google Shape;159;p29"/>
          <p:cNvPicPr preferRelativeResize="0"/>
          <p:nvPr/>
        </p:nvPicPr>
        <p:blipFill rotWithShape="1">
          <a:blip r:embed="rId3">
            <a:alphaModFix/>
          </a:blip>
          <a:srcRect l="57264"/>
          <a:stretch/>
        </p:blipFill>
        <p:spPr>
          <a:xfrm>
            <a:off x="4572000" y="-24325"/>
            <a:ext cx="4572000" cy="5167825"/>
          </a:xfrm>
          <a:prstGeom prst="rect">
            <a:avLst/>
          </a:prstGeom>
          <a:noFill/>
          <a:ln>
            <a:noFill/>
          </a:ln>
        </p:spPr>
      </p:pic>
      <p:sp>
        <p:nvSpPr>
          <p:cNvPr id="160" name="Google Shape;16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190350" y="-58883"/>
            <a:ext cx="7192200" cy="1074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419" sz="3000" b="1">
                <a:solidFill>
                  <a:schemeClr val="dk1"/>
                </a:solidFill>
              </a:rPr>
              <a:t>D</a:t>
            </a:r>
            <a:r>
              <a:rPr lang="es-419" sz="3000" b="1"/>
              <a:t>ATA COLLECTION</a:t>
            </a:r>
            <a:endParaRPr sz="1800" b="1"/>
          </a:p>
        </p:txBody>
      </p:sp>
      <p:sp>
        <p:nvSpPr>
          <p:cNvPr id="166" name="Google Shape;16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5</a:t>
            </a:fld>
            <a:endParaRPr/>
          </a:p>
        </p:txBody>
      </p:sp>
      <p:pic>
        <p:nvPicPr>
          <p:cNvPr id="167" name="Google Shape;167;p30"/>
          <p:cNvPicPr preferRelativeResize="0"/>
          <p:nvPr/>
        </p:nvPicPr>
        <p:blipFill rotWithShape="1">
          <a:blip r:embed="rId3">
            <a:alphaModFix/>
          </a:blip>
          <a:srcRect t="12395"/>
          <a:stretch/>
        </p:blipFill>
        <p:spPr>
          <a:xfrm>
            <a:off x="6134225" y="2736750"/>
            <a:ext cx="2365300" cy="2320077"/>
          </a:xfrm>
          <a:prstGeom prst="rect">
            <a:avLst/>
          </a:prstGeom>
          <a:noFill/>
          <a:ln>
            <a:noFill/>
          </a:ln>
        </p:spPr>
      </p:pic>
      <p:pic>
        <p:nvPicPr>
          <p:cNvPr id="168" name="Google Shape;168;p30"/>
          <p:cNvPicPr preferRelativeResize="0"/>
          <p:nvPr/>
        </p:nvPicPr>
        <p:blipFill>
          <a:blip r:embed="rId4">
            <a:alphaModFix/>
          </a:blip>
          <a:stretch>
            <a:fillRect/>
          </a:stretch>
        </p:blipFill>
        <p:spPr>
          <a:xfrm>
            <a:off x="2989025" y="835150"/>
            <a:ext cx="2247276" cy="3935152"/>
          </a:xfrm>
          <a:prstGeom prst="rect">
            <a:avLst/>
          </a:prstGeom>
          <a:noFill/>
          <a:ln>
            <a:noFill/>
          </a:ln>
        </p:spPr>
      </p:pic>
      <p:pic>
        <p:nvPicPr>
          <p:cNvPr id="169" name="Google Shape;169;p30"/>
          <p:cNvPicPr preferRelativeResize="0"/>
          <p:nvPr/>
        </p:nvPicPr>
        <p:blipFill>
          <a:blip r:embed="rId5">
            <a:alphaModFix/>
          </a:blip>
          <a:stretch>
            <a:fillRect/>
          </a:stretch>
        </p:blipFill>
        <p:spPr>
          <a:xfrm>
            <a:off x="5612600" y="251687"/>
            <a:ext cx="3408548" cy="2320062"/>
          </a:xfrm>
          <a:prstGeom prst="rect">
            <a:avLst/>
          </a:prstGeom>
          <a:noFill/>
          <a:ln>
            <a:noFill/>
          </a:ln>
        </p:spPr>
      </p:pic>
      <p:sp>
        <p:nvSpPr>
          <p:cNvPr id="170" name="Google Shape;170;p30"/>
          <p:cNvSpPr txBox="1"/>
          <p:nvPr/>
        </p:nvSpPr>
        <p:spPr>
          <a:xfrm>
            <a:off x="190350" y="758950"/>
            <a:ext cx="2527200" cy="42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600" b="1">
                <a:solidFill>
                  <a:schemeClr val="dk1"/>
                </a:solidFill>
                <a:latin typeface="Calibri"/>
                <a:ea typeface="Calibri"/>
                <a:cs typeface="Calibri"/>
                <a:sym typeface="Calibri"/>
              </a:rPr>
              <a:t>3 times Series data:</a:t>
            </a:r>
            <a:endParaRPr sz="1600" b="1">
              <a:solidFill>
                <a:schemeClr val="dk1"/>
              </a:solidFill>
              <a:latin typeface="Calibri"/>
              <a:ea typeface="Calibri"/>
              <a:cs typeface="Calibri"/>
              <a:sym typeface="Calibri"/>
            </a:endParaRPr>
          </a:p>
          <a:p>
            <a:pPr marL="457200" lvl="0" indent="-330200" algn="l" rtl="0">
              <a:lnSpc>
                <a:spcPct val="90000"/>
              </a:lnSpc>
              <a:spcBef>
                <a:spcPts val="6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Stock Market Index </a:t>
            </a:r>
            <a:endParaRPr sz="1600">
              <a:solidFill>
                <a:schemeClr val="dk1"/>
              </a:solidFill>
              <a:latin typeface="Calibri"/>
              <a:ea typeface="Calibri"/>
              <a:cs typeface="Calibri"/>
              <a:sym typeface="Calibri"/>
            </a:endParaRPr>
          </a:p>
          <a:p>
            <a:pPr marL="457200" lvl="0" indent="-330200" algn="l" rtl="0">
              <a:lnSpc>
                <a:spcPct val="90000"/>
              </a:lnSpc>
              <a:spcBef>
                <a:spcPts val="6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Bank of Canada Policy rate</a:t>
            </a:r>
            <a:endParaRPr sz="1600">
              <a:solidFill>
                <a:schemeClr val="dk1"/>
              </a:solidFill>
              <a:latin typeface="Calibri"/>
              <a:ea typeface="Calibri"/>
              <a:cs typeface="Calibri"/>
              <a:sym typeface="Calibri"/>
            </a:endParaRPr>
          </a:p>
          <a:p>
            <a:pPr marL="457200" lvl="0" indent="-330200" algn="l" rtl="0">
              <a:lnSpc>
                <a:spcPct val="90000"/>
              </a:lnSpc>
              <a:spcBef>
                <a:spcPts val="6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2-Year Benchmark bond yields</a:t>
            </a:r>
            <a:endParaRPr sz="1600">
              <a:solidFill>
                <a:schemeClr val="dk1"/>
              </a:solidFill>
              <a:latin typeface="Calibri"/>
              <a:ea typeface="Calibri"/>
              <a:cs typeface="Calibri"/>
              <a:sym typeface="Calibri"/>
            </a:endParaRPr>
          </a:p>
          <a:p>
            <a:pPr marL="0" lvl="0" indent="0" algn="l" rtl="0">
              <a:lnSpc>
                <a:spcPct val="90000"/>
              </a:lnSpc>
              <a:spcBef>
                <a:spcPts val="60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s-419" sz="1600" b="1">
                <a:solidFill>
                  <a:schemeClr val="dk1"/>
                </a:solidFill>
                <a:latin typeface="Calibri"/>
                <a:ea typeface="Calibri"/>
                <a:cs typeface="Calibri"/>
                <a:sym typeface="Calibri"/>
              </a:rPr>
              <a:t>2 websites:</a:t>
            </a:r>
            <a:r>
              <a:rPr lang="es-419"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marL="457200" lvl="0" indent="-330200" algn="l" rtl="0">
              <a:lnSpc>
                <a:spcPct val="90000"/>
              </a:lnSpc>
              <a:spcBef>
                <a:spcPts val="6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Bank of Canada</a:t>
            </a:r>
            <a:endParaRPr sz="1600">
              <a:solidFill>
                <a:schemeClr val="dk1"/>
              </a:solidFill>
              <a:latin typeface="Calibri"/>
              <a:ea typeface="Calibri"/>
              <a:cs typeface="Calibri"/>
              <a:sym typeface="Calibri"/>
            </a:endParaRPr>
          </a:p>
          <a:p>
            <a:pPr marL="457200" lvl="0" indent="-330200" algn="l" rtl="0">
              <a:lnSpc>
                <a:spcPct val="90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TMX Money</a:t>
            </a:r>
            <a:endParaRPr sz="16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600"/>
              </a:spcBef>
              <a:spcAft>
                <a:spcPts val="0"/>
              </a:spcAft>
              <a:buNone/>
            </a:pPr>
            <a:r>
              <a:rPr lang="es-419" sz="1600" b="1">
                <a:solidFill>
                  <a:schemeClr val="dk1"/>
                </a:solidFill>
                <a:latin typeface="Calibri"/>
                <a:ea typeface="Calibri"/>
                <a:cs typeface="Calibri"/>
                <a:sym typeface="Calibri"/>
              </a:rPr>
              <a:t>Form</a:t>
            </a:r>
            <a:r>
              <a:rPr lang="es-419" sz="1600">
                <a:solidFill>
                  <a:schemeClr val="dk1"/>
                </a:solidFill>
                <a:latin typeface="Calibri"/>
                <a:ea typeface="Calibri"/>
                <a:cs typeface="Calibri"/>
                <a:sym typeface="Calibri"/>
              </a:rPr>
              <a:t>: Table after defining search criteria</a:t>
            </a:r>
            <a:endParaRPr sz="1600">
              <a:solidFill>
                <a:schemeClr val="dk1"/>
              </a:solidFill>
              <a:latin typeface="Calibri"/>
              <a:ea typeface="Calibri"/>
              <a:cs typeface="Calibri"/>
              <a:sym typeface="Calibri"/>
            </a:endParaRPr>
          </a:p>
          <a:p>
            <a:pPr marL="0" lvl="0" indent="0" algn="l" rtl="0">
              <a:lnSpc>
                <a:spcPct val="90000"/>
              </a:lnSpc>
              <a:spcBef>
                <a:spcPts val="60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600"/>
              </a:spcBef>
              <a:spcAft>
                <a:spcPts val="0"/>
              </a:spcAft>
              <a:buNone/>
            </a:pPr>
            <a:r>
              <a:rPr lang="es-419" sz="1600" b="1">
                <a:solidFill>
                  <a:schemeClr val="dk1"/>
                </a:solidFill>
                <a:latin typeface="Calibri"/>
                <a:ea typeface="Calibri"/>
                <a:cs typeface="Calibri"/>
                <a:sym typeface="Calibri"/>
              </a:rPr>
              <a:t>Tool </a:t>
            </a:r>
            <a:r>
              <a:rPr lang="es-419" sz="1600">
                <a:solidFill>
                  <a:schemeClr val="dk1"/>
                </a:solidFill>
                <a:latin typeface="Calibri"/>
                <a:ea typeface="Calibri"/>
                <a:cs typeface="Calibri"/>
                <a:sym typeface="Calibri"/>
              </a:rPr>
              <a:t>: Selenium</a:t>
            </a:r>
            <a:endParaRPr sz="160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223750" y="192007"/>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2400"/>
              <a:buFont typeface="Calibri"/>
              <a:buNone/>
            </a:pPr>
            <a:r>
              <a:rPr lang="es-419" sz="3000" b="1"/>
              <a:t>METHODOLOGY</a:t>
            </a:r>
            <a:endParaRPr sz="3000" b="1"/>
          </a:p>
        </p:txBody>
      </p:sp>
      <p:sp>
        <p:nvSpPr>
          <p:cNvPr id="176" name="Google Shape;17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6</a:t>
            </a:fld>
            <a:endParaRPr/>
          </a:p>
        </p:txBody>
      </p:sp>
      <p:grpSp>
        <p:nvGrpSpPr>
          <p:cNvPr id="177" name="Google Shape;177;p31"/>
          <p:cNvGrpSpPr/>
          <p:nvPr/>
        </p:nvGrpSpPr>
        <p:grpSpPr>
          <a:xfrm>
            <a:off x="147899" y="1641250"/>
            <a:ext cx="8872770" cy="3277048"/>
            <a:chOff x="61675" y="1417099"/>
            <a:chExt cx="9158516" cy="3425009"/>
          </a:xfrm>
        </p:grpSpPr>
        <p:grpSp>
          <p:nvGrpSpPr>
            <p:cNvPr id="178" name="Google Shape;178;p31"/>
            <p:cNvGrpSpPr/>
            <p:nvPr/>
          </p:nvGrpSpPr>
          <p:grpSpPr>
            <a:xfrm>
              <a:off x="61675" y="1417099"/>
              <a:ext cx="6956181" cy="3425009"/>
              <a:chOff x="60085" y="1138789"/>
              <a:chExt cx="8097056" cy="3703112"/>
            </a:xfrm>
          </p:grpSpPr>
          <p:grpSp>
            <p:nvGrpSpPr>
              <p:cNvPr id="179" name="Google Shape;179;p31"/>
              <p:cNvGrpSpPr/>
              <p:nvPr/>
            </p:nvGrpSpPr>
            <p:grpSpPr>
              <a:xfrm>
                <a:off x="60085" y="1143466"/>
                <a:ext cx="2775540" cy="3574620"/>
                <a:chOff x="-13140" y="1034904"/>
                <a:chExt cx="3237536" cy="3637920"/>
              </a:xfrm>
            </p:grpSpPr>
            <p:sp>
              <p:nvSpPr>
                <p:cNvPr id="180" name="Google Shape;180;p31"/>
                <p:cNvSpPr/>
                <p:nvPr/>
              </p:nvSpPr>
              <p:spPr>
                <a:xfrm>
                  <a:off x="-4" y="1034904"/>
                  <a:ext cx="32244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a:solidFill>
                        <a:srgbClr val="FFFFFF"/>
                      </a:solidFill>
                      <a:latin typeface="Roboto"/>
                      <a:ea typeface="Roboto"/>
                      <a:cs typeface="Roboto"/>
                      <a:sym typeface="Roboto"/>
                    </a:rPr>
                    <a:t>NAVIGATING THE PAGE</a:t>
                  </a:r>
                  <a:endParaRPr>
                    <a:solidFill>
                      <a:srgbClr val="FFFFFF"/>
                    </a:solidFill>
                    <a:latin typeface="Roboto"/>
                    <a:ea typeface="Roboto"/>
                    <a:cs typeface="Roboto"/>
                    <a:sym typeface="Roboto"/>
                  </a:endParaRPr>
                </a:p>
              </p:txBody>
            </p:sp>
            <p:sp>
              <p:nvSpPr>
                <p:cNvPr id="181" name="Google Shape;181;p31"/>
                <p:cNvSpPr txBox="1"/>
                <p:nvPr/>
              </p:nvSpPr>
              <p:spPr>
                <a:xfrm>
                  <a:off x="-13140" y="2057123"/>
                  <a:ext cx="2996100" cy="26157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Font typeface="Calibri"/>
                    <a:buChar char="●"/>
                  </a:pPr>
                  <a:r>
                    <a:rPr lang="es-419" sz="1600">
                      <a:latin typeface="Calibri"/>
                      <a:ea typeface="Calibri"/>
                      <a:cs typeface="Calibri"/>
                      <a:sym typeface="Calibri"/>
                    </a:rPr>
                    <a:t>Navigating through the page to reach the database location</a:t>
                  </a:r>
                  <a:endParaRPr sz="1600">
                    <a:latin typeface="Calibri"/>
                    <a:ea typeface="Calibri"/>
                    <a:cs typeface="Calibri"/>
                    <a:sym typeface="Calibri"/>
                  </a:endParaRPr>
                </a:p>
                <a:p>
                  <a:pPr marL="457200" lvl="0" indent="-330200" algn="l" rtl="0">
                    <a:lnSpc>
                      <a:spcPct val="115000"/>
                    </a:lnSpc>
                    <a:spcBef>
                      <a:spcPts val="1000"/>
                    </a:spcBef>
                    <a:spcAft>
                      <a:spcPts val="0"/>
                    </a:spcAft>
                    <a:buSzPts val="1600"/>
                    <a:buFont typeface="Calibri"/>
                    <a:buChar char="●"/>
                  </a:pPr>
                  <a:r>
                    <a:rPr lang="es-419" sz="1600">
                      <a:latin typeface="Calibri"/>
                      <a:ea typeface="Calibri"/>
                      <a:cs typeface="Calibri"/>
                      <a:sym typeface="Calibri"/>
                    </a:rPr>
                    <a:t>Defining the time period and the search criterias     ( targeted data)</a:t>
                  </a:r>
                  <a:endParaRPr sz="1600">
                    <a:latin typeface="Calibri"/>
                    <a:ea typeface="Calibri"/>
                    <a:cs typeface="Calibri"/>
                    <a:sym typeface="Calibri"/>
                  </a:endParaRPr>
                </a:p>
                <a:p>
                  <a:pPr marL="457200" lvl="0" indent="0" algn="l" rtl="0">
                    <a:lnSpc>
                      <a:spcPct val="115000"/>
                    </a:lnSpc>
                    <a:spcBef>
                      <a:spcPts val="0"/>
                    </a:spcBef>
                    <a:spcAft>
                      <a:spcPts val="0"/>
                    </a:spcAft>
                    <a:buNone/>
                  </a:pPr>
                  <a:endParaRPr sz="1200">
                    <a:latin typeface="Roboto"/>
                    <a:ea typeface="Roboto"/>
                    <a:cs typeface="Roboto"/>
                    <a:sym typeface="Roboto"/>
                  </a:endParaRPr>
                </a:p>
              </p:txBody>
            </p:sp>
          </p:grpSp>
          <p:grpSp>
            <p:nvGrpSpPr>
              <p:cNvPr id="182" name="Google Shape;182;p31"/>
              <p:cNvGrpSpPr/>
              <p:nvPr/>
            </p:nvGrpSpPr>
            <p:grpSpPr>
              <a:xfrm>
                <a:off x="2628605" y="1143425"/>
                <a:ext cx="2764226" cy="3361014"/>
                <a:chOff x="2732059" y="1022318"/>
                <a:chExt cx="3305700" cy="3650498"/>
              </a:xfrm>
            </p:grpSpPr>
            <p:sp>
              <p:nvSpPr>
                <p:cNvPr id="183" name="Google Shape;183;p31"/>
                <p:cNvSpPr/>
                <p:nvPr/>
              </p:nvSpPr>
              <p:spPr>
                <a:xfrm>
                  <a:off x="2732059" y="1022318"/>
                  <a:ext cx="3305700" cy="724800"/>
                </a:xfrm>
                <a:prstGeom prst="chevron">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a:solidFill>
                        <a:srgbClr val="FFFFFF"/>
                      </a:solidFill>
                      <a:latin typeface="Roboto"/>
                      <a:ea typeface="Roboto"/>
                      <a:cs typeface="Roboto"/>
                      <a:sym typeface="Roboto"/>
                    </a:rPr>
                    <a:t>SCRAPING</a:t>
                  </a:r>
                  <a:endParaRPr>
                    <a:solidFill>
                      <a:srgbClr val="FFFFFF"/>
                    </a:solidFill>
                    <a:latin typeface="Roboto"/>
                    <a:ea typeface="Roboto"/>
                    <a:cs typeface="Roboto"/>
                    <a:sym typeface="Roboto"/>
                  </a:endParaRPr>
                </a:p>
              </p:txBody>
            </p:sp>
            <p:sp>
              <p:nvSpPr>
                <p:cNvPr id="184" name="Google Shape;184;p31"/>
                <p:cNvSpPr txBox="1"/>
                <p:nvPr/>
              </p:nvSpPr>
              <p:spPr>
                <a:xfrm>
                  <a:off x="2732071" y="2057116"/>
                  <a:ext cx="3071700" cy="2615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Identifying the table element</a:t>
                  </a:r>
                  <a:endParaRPr sz="1600">
                    <a:solidFill>
                      <a:schemeClr val="dk1"/>
                    </a:solidFill>
                    <a:latin typeface="Calibri"/>
                    <a:ea typeface="Calibri"/>
                    <a:cs typeface="Calibri"/>
                    <a:sym typeface="Calibri"/>
                  </a:endParaRPr>
                </a:p>
                <a:p>
                  <a:pPr marL="457200" lvl="0" indent="-330200" algn="l" rtl="0">
                    <a:lnSpc>
                      <a:spcPct val="115000"/>
                    </a:lnSpc>
                    <a:spcBef>
                      <a:spcPts val="100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Iterate through the rows and columns elements to get the text of each cell</a:t>
                  </a:r>
                  <a:endParaRPr sz="1200">
                    <a:latin typeface="Roboto"/>
                    <a:ea typeface="Roboto"/>
                    <a:cs typeface="Roboto"/>
                    <a:sym typeface="Roboto"/>
                  </a:endParaRPr>
                </a:p>
              </p:txBody>
            </p:sp>
          </p:grpSp>
          <p:grpSp>
            <p:nvGrpSpPr>
              <p:cNvPr id="185" name="Google Shape;185;p31"/>
              <p:cNvGrpSpPr/>
              <p:nvPr/>
            </p:nvGrpSpPr>
            <p:grpSpPr>
              <a:xfrm>
                <a:off x="5197103" y="1138789"/>
                <a:ext cx="2960038" cy="3703112"/>
                <a:chOff x="5019500" y="860405"/>
                <a:chExt cx="3322899" cy="3812532"/>
              </a:xfrm>
            </p:grpSpPr>
            <p:sp>
              <p:nvSpPr>
                <p:cNvPr id="186" name="Google Shape;186;p31"/>
                <p:cNvSpPr/>
                <p:nvPr/>
              </p:nvSpPr>
              <p:spPr>
                <a:xfrm>
                  <a:off x="5019500" y="86040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a:solidFill>
                        <a:srgbClr val="FFFFFF"/>
                      </a:solidFill>
                      <a:latin typeface="Roboto"/>
                      <a:ea typeface="Roboto"/>
                      <a:cs typeface="Roboto"/>
                      <a:sym typeface="Roboto"/>
                    </a:rPr>
                    <a:t>DATA PREPROCESSING</a:t>
                  </a:r>
                  <a:endParaRPr>
                    <a:solidFill>
                      <a:srgbClr val="FFFFFF"/>
                    </a:solidFill>
                    <a:latin typeface="Roboto"/>
                    <a:ea typeface="Roboto"/>
                    <a:cs typeface="Roboto"/>
                    <a:sym typeface="Roboto"/>
                  </a:endParaRPr>
                </a:p>
              </p:txBody>
            </p:sp>
            <p:sp>
              <p:nvSpPr>
                <p:cNvPr id="187" name="Google Shape;187;p31"/>
                <p:cNvSpPr txBox="1"/>
                <p:nvPr/>
              </p:nvSpPr>
              <p:spPr>
                <a:xfrm>
                  <a:off x="5036698" y="1874537"/>
                  <a:ext cx="3305700" cy="27984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000000"/>
                    </a:buClr>
                    <a:buSzPts val="1600"/>
                    <a:buFont typeface="Calibri"/>
                    <a:buChar char="●"/>
                  </a:pPr>
                  <a:r>
                    <a:rPr lang="es-419" sz="1600" b="1">
                      <a:latin typeface="Calibri"/>
                      <a:ea typeface="Calibri"/>
                      <a:cs typeface="Calibri"/>
                      <a:sym typeface="Calibri"/>
                    </a:rPr>
                    <a:t>Results :</a:t>
                  </a:r>
                  <a:r>
                    <a:rPr lang="es-419" sz="1600">
                      <a:latin typeface="Calibri"/>
                      <a:ea typeface="Calibri"/>
                      <a:cs typeface="Calibri"/>
                      <a:sym typeface="Calibri"/>
                    </a:rPr>
                    <a:t> Three dataframes with 2500 to 2600 records each merged into one</a:t>
                  </a:r>
                  <a:endParaRPr sz="1600">
                    <a:latin typeface="Calibri"/>
                    <a:ea typeface="Calibri"/>
                    <a:cs typeface="Calibri"/>
                    <a:sym typeface="Calibri"/>
                  </a:endParaRPr>
                </a:p>
                <a:p>
                  <a:pPr marL="457200" marR="0" lvl="0" indent="-330200" algn="l" rtl="0">
                    <a:lnSpc>
                      <a:spcPct val="100000"/>
                    </a:lnSpc>
                    <a:spcBef>
                      <a:spcPts val="1000"/>
                    </a:spcBef>
                    <a:spcAft>
                      <a:spcPts val="0"/>
                    </a:spcAft>
                    <a:buClr>
                      <a:srgbClr val="000000"/>
                    </a:buClr>
                    <a:buSzPts val="1600"/>
                    <a:buFont typeface="Calibri"/>
                    <a:buChar char="●"/>
                  </a:pPr>
                  <a:r>
                    <a:rPr lang="es-419" sz="1600" b="1">
                      <a:latin typeface="Calibri"/>
                      <a:ea typeface="Calibri"/>
                      <a:cs typeface="Calibri"/>
                      <a:sym typeface="Calibri"/>
                    </a:rPr>
                    <a:t>Data Cleaning</a:t>
                  </a:r>
                  <a:r>
                    <a:rPr lang="es-419" sz="1600">
                      <a:latin typeface="Calibri"/>
                      <a:ea typeface="Calibri"/>
                      <a:cs typeface="Calibri"/>
                      <a:sym typeface="Calibri"/>
                    </a:rPr>
                    <a:t>: Removing duplicates, converting data types, dropping ‘null values’</a:t>
                  </a:r>
                  <a:endParaRPr sz="4000">
                    <a:solidFill>
                      <a:schemeClr val="dk1"/>
                    </a:solidFill>
                    <a:latin typeface="Calibri"/>
                    <a:ea typeface="Calibri"/>
                    <a:cs typeface="Calibri"/>
                    <a:sym typeface="Calibri"/>
                  </a:endParaRPr>
                </a:p>
                <a:p>
                  <a:pPr marL="457200" lvl="0" indent="0" algn="l" rtl="0">
                    <a:spcBef>
                      <a:spcPts val="1000"/>
                    </a:spcBef>
                    <a:spcAft>
                      <a:spcPts val="0"/>
                    </a:spcAft>
                    <a:buNone/>
                  </a:pPr>
                  <a:endParaRPr sz="1600">
                    <a:solidFill>
                      <a:schemeClr val="dk1"/>
                    </a:solidFill>
                    <a:latin typeface="Calibri"/>
                    <a:ea typeface="Calibri"/>
                    <a:cs typeface="Calibri"/>
                    <a:sym typeface="Calibri"/>
                  </a:endParaRPr>
                </a:p>
                <a:p>
                  <a:pPr marL="457200" lvl="0" indent="0" algn="l" rtl="0">
                    <a:spcBef>
                      <a:spcPts val="1000"/>
                    </a:spcBef>
                    <a:spcAft>
                      <a:spcPts val="0"/>
                    </a:spcAft>
                    <a:buNone/>
                  </a:pPr>
                  <a:endParaRPr sz="1600">
                    <a:solidFill>
                      <a:schemeClr val="dk1"/>
                    </a:solidFill>
                    <a:latin typeface="Calibri"/>
                    <a:ea typeface="Calibri"/>
                    <a:cs typeface="Calibri"/>
                    <a:sym typeface="Calibri"/>
                  </a:endParaRPr>
                </a:p>
                <a:p>
                  <a:pPr marL="457200" lvl="0" indent="0" algn="l" rtl="0">
                    <a:spcBef>
                      <a:spcPts val="1000"/>
                    </a:spcBef>
                    <a:spcAft>
                      <a:spcPts val="0"/>
                    </a:spcAft>
                    <a:buNone/>
                  </a:pPr>
                  <a:endParaRPr sz="1600">
                    <a:solidFill>
                      <a:schemeClr val="dk1"/>
                    </a:solidFill>
                    <a:latin typeface="Calibri"/>
                    <a:ea typeface="Calibri"/>
                    <a:cs typeface="Calibri"/>
                    <a:sym typeface="Calibri"/>
                  </a:endParaRPr>
                </a:p>
                <a:p>
                  <a:pPr marL="457200" lvl="0" indent="0" algn="l" rtl="0">
                    <a:lnSpc>
                      <a:spcPct val="115000"/>
                    </a:lnSpc>
                    <a:spcBef>
                      <a:spcPts val="1000"/>
                    </a:spcBef>
                    <a:spcAft>
                      <a:spcPts val="0"/>
                    </a:spcAft>
                    <a:buNone/>
                  </a:pPr>
                  <a:endParaRPr sz="1200">
                    <a:latin typeface="Roboto"/>
                    <a:ea typeface="Roboto"/>
                    <a:cs typeface="Roboto"/>
                    <a:sym typeface="Roboto"/>
                  </a:endParaRPr>
                </a:p>
              </p:txBody>
            </p:sp>
          </p:grpSp>
        </p:grpSp>
        <p:grpSp>
          <p:nvGrpSpPr>
            <p:cNvPr id="188" name="Google Shape;188;p31"/>
            <p:cNvGrpSpPr/>
            <p:nvPr/>
          </p:nvGrpSpPr>
          <p:grpSpPr>
            <a:xfrm>
              <a:off x="6845376" y="1417108"/>
              <a:ext cx="2374815" cy="3108771"/>
              <a:chOff x="2944203" y="1022318"/>
              <a:chExt cx="3305700" cy="3650507"/>
            </a:xfrm>
          </p:grpSpPr>
          <p:sp>
            <p:nvSpPr>
              <p:cNvPr id="189" name="Google Shape;189;p31"/>
              <p:cNvSpPr/>
              <p:nvPr/>
            </p:nvSpPr>
            <p:spPr>
              <a:xfrm>
                <a:off x="2944203" y="1022318"/>
                <a:ext cx="3305700" cy="7248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a:solidFill>
                      <a:srgbClr val="FFFFFF"/>
                    </a:solidFill>
                    <a:latin typeface="Roboto"/>
                    <a:ea typeface="Roboto"/>
                    <a:cs typeface="Roboto"/>
                    <a:sym typeface="Roboto"/>
                  </a:rPr>
                  <a:t>ANALYSIS</a:t>
                </a:r>
                <a:endParaRPr>
                  <a:solidFill>
                    <a:srgbClr val="FFFFFF"/>
                  </a:solidFill>
                  <a:latin typeface="Roboto"/>
                  <a:ea typeface="Roboto"/>
                  <a:cs typeface="Roboto"/>
                  <a:sym typeface="Roboto"/>
                </a:endParaRPr>
              </a:p>
            </p:txBody>
          </p:sp>
          <p:sp>
            <p:nvSpPr>
              <p:cNvPr id="190" name="Google Shape;190;p31"/>
              <p:cNvSpPr txBox="1"/>
              <p:nvPr/>
            </p:nvSpPr>
            <p:spPr>
              <a:xfrm>
                <a:off x="3155025" y="2057125"/>
                <a:ext cx="2757300" cy="2615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Calibri"/>
                  <a:buChar char="●"/>
                </a:pPr>
                <a:r>
                  <a:rPr lang="es-419" sz="1600">
                    <a:latin typeface="Calibri"/>
                    <a:ea typeface="Calibri"/>
                    <a:cs typeface="Calibri"/>
                    <a:sym typeface="Calibri"/>
                  </a:rPr>
                  <a:t>Preparing Data Visualizations to gather insigh</a:t>
                </a:r>
                <a:r>
                  <a:rPr lang="es-419" sz="1600">
                    <a:solidFill>
                      <a:schemeClr val="dk1"/>
                    </a:solidFill>
                    <a:latin typeface="Calibri"/>
                    <a:ea typeface="Calibri"/>
                    <a:cs typeface="Calibri"/>
                    <a:sym typeface="Calibri"/>
                  </a:rPr>
                  <a:t>ts</a:t>
                </a:r>
                <a:endParaRPr sz="16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sz="1200">
                  <a:latin typeface="Roboto"/>
                  <a:ea typeface="Roboto"/>
                  <a:cs typeface="Roboto"/>
                  <a:sym typeface="Roboto"/>
                </a:endParaRPr>
              </a:p>
            </p:txBody>
          </p:sp>
        </p:grpSp>
      </p:grpSp>
      <p:pic>
        <p:nvPicPr>
          <p:cNvPr id="1026" name="Picture 2">
            <a:extLst>
              <a:ext uri="{FF2B5EF4-FFF2-40B4-BE49-F238E27FC236}">
                <a16:creationId xmlns:a16="http://schemas.microsoft.com/office/drawing/2014/main" id="{A0995CDD-DAFF-5A5D-F125-99DC87F9E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555" y="295107"/>
            <a:ext cx="6075485" cy="11866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7</a:t>
            </a:fld>
            <a:endParaRPr/>
          </a:p>
        </p:txBody>
      </p:sp>
      <p:sp>
        <p:nvSpPr>
          <p:cNvPr id="197" name="Google Shape;197;p32"/>
          <p:cNvSpPr txBox="1">
            <a:spLocks noGrp="1"/>
          </p:cNvSpPr>
          <p:nvPr>
            <p:ph type="title"/>
          </p:nvPr>
        </p:nvSpPr>
        <p:spPr>
          <a:xfrm>
            <a:off x="304800" y="762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b="1"/>
              <a:t>ANALYSIS</a:t>
            </a:r>
            <a:endParaRPr b="1"/>
          </a:p>
        </p:txBody>
      </p:sp>
      <p:pic>
        <p:nvPicPr>
          <p:cNvPr id="198" name="Google Shape;198;p32"/>
          <p:cNvPicPr preferRelativeResize="0"/>
          <p:nvPr/>
        </p:nvPicPr>
        <p:blipFill>
          <a:blip r:embed="rId3">
            <a:alphaModFix/>
          </a:blip>
          <a:stretch>
            <a:fillRect/>
          </a:stretch>
        </p:blipFill>
        <p:spPr>
          <a:xfrm>
            <a:off x="354525" y="458275"/>
            <a:ext cx="8242625" cy="445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
        <p:nvSpPr>
          <p:cNvPr id="203" name="Google Shape;203;p33"/>
          <p:cNvSpPr/>
          <p:nvPr/>
        </p:nvSpPr>
        <p:spPr>
          <a:xfrm>
            <a:off x="0" y="0"/>
            <a:ext cx="9141713"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 name="Google Shape;204;p33"/>
          <p:cNvSpPr txBox="1">
            <a:spLocks noGrp="1"/>
          </p:cNvSpPr>
          <p:nvPr>
            <p:ph type="title"/>
          </p:nvPr>
        </p:nvSpPr>
        <p:spPr>
          <a:xfrm>
            <a:off x="628650" y="166016"/>
            <a:ext cx="7886700" cy="85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Font typeface="Calibri"/>
              <a:buNone/>
            </a:pPr>
            <a:r>
              <a:rPr lang="es-419" sz="3000" b="1"/>
              <a:t>FINDINGS</a:t>
            </a:r>
            <a:endParaRPr sz="1500" b="1"/>
          </a:p>
        </p:txBody>
      </p:sp>
      <p:grpSp>
        <p:nvGrpSpPr>
          <p:cNvPr id="205" name="Google Shape;205;p33"/>
          <p:cNvGrpSpPr/>
          <p:nvPr/>
        </p:nvGrpSpPr>
        <p:grpSpPr>
          <a:xfrm>
            <a:off x="152500" y="1458194"/>
            <a:ext cx="8868546" cy="3261004"/>
            <a:chOff x="3696" y="153435"/>
            <a:chExt cx="8210856" cy="2957558"/>
          </a:xfrm>
        </p:grpSpPr>
        <p:sp>
          <p:nvSpPr>
            <p:cNvPr id="206" name="Google Shape;206;p33"/>
            <p:cNvSpPr/>
            <p:nvPr/>
          </p:nvSpPr>
          <p:spPr>
            <a:xfrm>
              <a:off x="3696" y="153435"/>
              <a:ext cx="1417141" cy="402756"/>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3"/>
            <p:cNvSpPr txBox="1"/>
            <p:nvPr/>
          </p:nvSpPr>
          <p:spPr>
            <a:xfrm>
              <a:off x="3696" y="153435"/>
              <a:ext cx="1417141" cy="402756"/>
            </a:xfrm>
            <a:prstGeom prst="rect">
              <a:avLst/>
            </a:prstGeom>
            <a:solidFill>
              <a:schemeClr val="dk1"/>
            </a:solidFill>
            <a:ln>
              <a:noFill/>
            </a:ln>
          </p:spPr>
          <p:txBody>
            <a:bodyPr spcFirstLastPara="1" wrap="square" lIns="78225" tIns="44700" rIns="78225" bIns="44700"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s-419" sz="1100" b="1" i="0" u="none" strike="noStrike" cap="none">
                  <a:solidFill>
                    <a:schemeClr val="lt1"/>
                  </a:solidFill>
                  <a:latin typeface="Calibri"/>
                  <a:ea typeface="Calibri"/>
                  <a:cs typeface="Calibri"/>
                  <a:sym typeface="Calibri"/>
                </a:rPr>
                <a:t>201</a:t>
              </a:r>
              <a:r>
                <a:rPr lang="es-419" sz="1100" b="1">
                  <a:solidFill>
                    <a:schemeClr val="lt1"/>
                  </a:solidFill>
                  <a:latin typeface="Calibri"/>
                  <a:ea typeface="Calibri"/>
                  <a:cs typeface="Calibri"/>
                  <a:sym typeface="Calibri"/>
                </a:rPr>
                <a:t>4</a:t>
              </a:r>
              <a:r>
                <a:rPr lang="es-419" sz="1100" b="1" i="0" u="none" strike="noStrike" cap="none">
                  <a:solidFill>
                    <a:schemeClr val="lt1"/>
                  </a:solidFill>
                  <a:latin typeface="Calibri"/>
                  <a:ea typeface="Calibri"/>
                  <a:cs typeface="Calibri"/>
                  <a:sym typeface="Calibri"/>
                </a:rPr>
                <a:t>-201</a:t>
              </a:r>
              <a:r>
                <a:rPr lang="es-419" sz="1100" b="1">
                  <a:solidFill>
                    <a:schemeClr val="lt1"/>
                  </a:solidFill>
                  <a:latin typeface="Calibri"/>
                  <a:ea typeface="Calibri"/>
                  <a:cs typeface="Calibri"/>
                  <a:sym typeface="Calibri"/>
                </a:rPr>
                <a:t>6</a:t>
              </a:r>
              <a:r>
                <a:rPr lang="es-419" sz="1100" b="1" i="0" u="none" strike="noStrike" cap="none">
                  <a:solidFill>
                    <a:schemeClr val="lt1"/>
                  </a:solidFill>
                  <a:latin typeface="Calibri"/>
                  <a:ea typeface="Calibri"/>
                  <a:cs typeface="Calibri"/>
                  <a:sym typeface="Calibri"/>
                </a:rPr>
                <a:t>:</a:t>
              </a:r>
              <a:endParaRPr sz="1100" b="0" i="0" u="none" strike="noStrike" cap="none">
                <a:solidFill>
                  <a:schemeClr val="lt1"/>
                </a:solidFill>
                <a:latin typeface="Calibri"/>
                <a:ea typeface="Calibri"/>
                <a:cs typeface="Calibri"/>
                <a:sym typeface="Calibri"/>
              </a:endParaRPr>
            </a:p>
          </p:txBody>
        </p:sp>
        <p:sp>
          <p:nvSpPr>
            <p:cNvPr id="208" name="Google Shape;208;p33"/>
            <p:cNvSpPr/>
            <p:nvPr/>
          </p:nvSpPr>
          <p:spPr>
            <a:xfrm>
              <a:off x="3696" y="556192"/>
              <a:ext cx="1417141" cy="2554780"/>
            </a:xfrm>
            <a:prstGeom prst="rect">
              <a:avLst/>
            </a:prstGeom>
            <a:solidFill>
              <a:srgbClr val="E0E0E0">
                <a:alpha val="89800"/>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3"/>
            <p:cNvSpPr txBox="1"/>
            <p:nvPr/>
          </p:nvSpPr>
          <p:spPr>
            <a:xfrm>
              <a:off x="3696" y="556192"/>
              <a:ext cx="1417141" cy="2554780"/>
            </a:xfrm>
            <a:prstGeom prst="rect">
              <a:avLst/>
            </a:prstGeom>
            <a:solidFill>
              <a:srgbClr val="DD7E6B"/>
            </a:solidFill>
            <a:ln>
              <a:noFill/>
            </a:ln>
          </p:spPr>
          <p:txBody>
            <a:bodyPr spcFirstLastPara="1" wrap="square" lIns="58650" tIns="58650" rIns="78225" bIns="88000" anchor="t" anchorCtr="0">
              <a:noAutofit/>
            </a:bodyPr>
            <a:lstStyle/>
            <a:p>
              <a:pPr marL="57150" marR="0" lvl="1" indent="-82550" algn="l" rtl="0">
                <a:lnSpc>
                  <a:spcPct val="90000"/>
                </a:lnSpc>
                <a:spcBef>
                  <a:spcPts val="0"/>
                </a:spcBef>
                <a:spcAft>
                  <a:spcPts val="0"/>
                </a:spcAft>
                <a:buClr>
                  <a:schemeClr val="dk1"/>
                </a:buClr>
                <a:buSzPts val="1300"/>
                <a:buFont typeface="Calibri"/>
                <a:buChar char="•"/>
              </a:pPr>
              <a:r>
                <a:rPr lang="es-419" sz="1300" b="0" i="0" u="none" strike="noStrike" cap="none">
                  <a:solidFill>
                    <a:schemeClr val="dk1"/>
                  </a:solidFill>
                  <a:latin typeface="Calibri"/>
                  <a:ea typeface="Calibri"/>
                  <a:cs typeface="Calibri"/>
                  <a:sym typeface="Calibri"/>
                </a:rPr>
                <a:t>Stock performance rose but fell by 2016.</a:t>
              </a:r>
              <a:endParaRPr sz="1300" b="0" i="0" u="none" strike="noStrike" cap="none">
                <a:solidFill>
                  <a:schemeClr val="dk1"/>
                </a:solidFill>
                <a:latin typeface="Calibri"/>
                <a:ea typeface="Calibri"/>
                <a:cs typeface="Calibri"/>
                <a:sym typeface="Calibri"/>
              </a:endParaRPr>
            </a:p>
            <a:p>
              <a:pPr marL="57150" marR="0" lvl="1" indent="-82550" algn="l" rtl="0">
                <a:lnSpc>
                  <a:spcPct val="90000"/>
                </a:lnSpc>
                <a:spcBef>
                  <a:spcPts val="1000"/>
                </a:spcBef>
                <a:spcAft>
                  <a:spcPts val="0"/>
                </a:spcAft>
                <a:buClr>
                  <a:schemeClr val="dk1"/>
                </a:buClr>
                <a:buSzPts val="1300"/>
                <a:buFont typeface="Calibri"/>
                <a:buChar char="•"/>
              </a:pPr>
              <a:r>
                <a:rPr lang="es-419" sz="1300" b="0" i="0" u="none" strike="noStrike" cap="none">
                  <a:solidFill>
                    <a:schemeClr val="dk1"/>
                  </a:solidFill>
                  <a:latin typeface="Calibri"/>
                  <a:ea typeface="Calibri"/>
                  <a:cs typeface="Calibri"/>
                  <a:sym typeface="Calibri"/>
                </a:rPr>
                <a:t>Bond yield curve was negatively sloped.</a:t>
              </a:r>
              <a:endParaRPr sz="1300" b="0" i="0" u="none" strike="noStrike" cap="none">
                <a:solidFill>
                  <a:schemeClr val="dk1"/>
                </a:solidFill>
                <a:latin typeface="Calibri"/>
                <a:ea typeface="Calibri"/>
                <a:cs typeface="Calibri"/>
                <a:sym typeface="Calibri"/>
              </a:endParaRPr>
            </a:p>
            <a:p>
              <a:pPr marL="57150" marR="0" lvl="1" indent="-82550" algn="l" rtl="0">
                <a:lnSpc>
                  <a:spcPct val="90000"/>
                </a:lnSpc>
                <a:spcBef>
                  <a:spcPts val="1000"/>
                </a:spcBef>
                <a:spcAft>
                  <a:spcPts val="0"/>
                </a:spcAft>
                <a:buClr>
                  <a:schemeClr val="dk1"/>
                </a:buClr>
                <a:buSzPts val="1300"/>
                <a:buFont typeface="Calibri"/>
                <a:buChar char="•"/>
              </a:pPr>
              <a:r>
                <a:rPr lang="es-419" sz="1300" b="0" i="0" u="none" strike="noStrike" cap="none">
                  <a:solidFill>
                    <a:schemeClr val="dk1"/>
                  </a:solidFill>
                  <a:latin typeface="Calibri"/>
                  <a:ea typeface="Calibri"/>
                  <a:cs typeface="Calibri"/>
                  <a:sym typeface="Calibri"/>
                </a:rPr>
                <a:t>Policy rates were </a:t>
              </a:r>
              <a:r>
                <a:rPr lang="es-419" sz="1300">
                  <a:solidFill>
                    <a:schemeClr val="dk1"/>
                  </a:solidFill>
                  <a:latin typeface="Calibri"/>
                  <a:ea typeface="Calibri"/>
                  <a:cs typeface="Calibri"/>
                  <a:sym typeface="Calibri"/>
                </a:rPr>
                <a:t>falling</a:t>
              </a:r>
              <a:r>
                <a:rPr lang="es-419" sz="1300" b="0" i="0" u="none" strike="noStrike" cap="none">
                  <a:solidFill>
                    <a:schemeClr val="dk1"/>
                  </a:solidFill>
                  <a:latin typeface="Calibri"/>
                  <a:ea typeface="Calibri"/>
                  <a:cs typeface="Calibri"/>
                  <a:sym typeface="Calibri"/>
                </a:rPr>
                <a:t>.</a:t>
              </a:r>
              <a:endParaRPr sz="1300" b="0" i="0" u="none" strike="noStrike" cap="none">
                <a:solidFill>
                  <a:schemeClr val="dk1"/>
                </a:solidFill>
                <a:latin typeface="Calibri"/>
                <a:ea typeface="Calibri"/>
                <a:cs typeface="Calibri"/>
                <a:sym typeface="Calibri"/>
              </a:endParaRPr>
            </a:p>
          </p:txBody>
        </p:sp>
        <p:sp>
          <p:nvSpPr>
            <p:cNvPr id="210" name="Google Shape;210;p33"/>
            <p:cNvSpPr/>
            <p:nvPr/>
          </p:nvSpPr>
          <p:spPr>
            <a:xfrm>
              <a:off x="1619238" y="153435"/>
              <a:ext cx="1417141" cy="402756"/>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txBox="1"/>
            <p:nvPr/>
          </p:nvSpPr>
          <p:spPr>
            <a:xfrm>
              <a:off x="1619238" y="153435"/>
              <a:ext cx="1417141" cy="402756"/>
            </a:xfrm>
            <a:prstGeom prst="rect">
              <a:avLst/>
            </a:prstGeom>
            <a:solidFill>
              <a:schemeClr val="dk1"/>
            </a:solidFill>
            <a:ln>
              <a:noFill/>
            </a:ln>
          </p:spPr>
          <p:txBody>
            <a:bodyPr spcFirstLastPara="1" wrap="square" lIns="78225" tIns="44700" rIns="78225" bIns="44700"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s-419" sz="1100" b="1" i="0" u="none" strike="noStrike" cap="none">
                  <a:solidFill>
                    <a:schemeClr val="lt1"/>
                  </a:solidFill>
                  <a:latin typeface="Calibri"/>
                  <a:ea typeface="Calibri"/>
                  <a:cs typeface="Calibri"/>
                  <a:sym typeface="Calibri"/>
                </a:rPr>
                <a:t>201</a:t>
              </a:r>
              <a:r>
                <a:rPr lang="es-419" sz="1100" b="1">
                  <a:solidFill>
                    <a:schemeClr val="lt1"/>
                  </a:solidFill>
                  <a:latin typeface="Calibri"/>
                  <a:ea typeface="Calibri"/>
                  <a:cs typeface="Calibri"/>
                  <a:sym typeface="Calibri"/>
                </a:rPr>
                <a:t>6</a:t>
              </a:r>
              <a:r>
                <a:rPr lang="es-419" sz="1100" b="1" i="0" u="none" strike="noStrike" cap="none">
                  <a:solidFill>
                    <a:schemeClr val="lt1"/>
                  </a:solidFill>
                  <a:latin typeface="Calibri"/>
                  <a:ea typeface="Calibri"/>
                  <a:cs typeface="Calibri"/>
                  <a:sym typeface="Calibri"/>
                </a:rPr>
                <a:t>-20</a:t>
              </a:r>
              <a:r>
                <a:rPr lang="es-419" sz="1100" b="1">
                  <a:solidFill>
                    <a:schemeClr val="lt1"/>
                  </a:solidFill>
                  <a:latin typeface="Calibri"/>
                  <a:ea typeface="Calibri"/>
                  <a:cs typeface="Calibri"/>
                  <a:sym typeface="Calibri"/>
                </a:rPr>
                <a:t>19</a:t>
              </a:r>
              <a:r>
                <a:rPr lang="es-419" sz="1100" b="1" i="0" u="none" strike="noStrike" cap="none">
                  <a:solidFill>
                    <a:schemeClr val="lt1"/>
                  </a:solidFill>
                  <a:latin typeface="Calibri"/>
                  <a:ea typeface="Calibri"/>
                  <a:cs typeface="Calibri"/>
                  <a:sym typeface="Calibri"/>
                </a:rPr>
                <a:t> (Pre COVID):</a:t>
              </a:r>
              <a:endParaRPr sz="1100" b="0" i="0" u="none" strike="noStrike" cap="none">
                <a:solidFill>
                  <a:schemeClr val="lt1"/>
                </a:solidFill>
                <a:latin typeface="Calibri"/>
                <a:ea typeface="Calibri"/>
                <a:cs typeface="Calibri"/>
                <a:sym typeface="Calibri"/>
              </a:endParaRPr>
            </a:p>
          </p:txBody>
        </p:sp>
        <p:sp>
          <p:nvSpPr>
            <p:cNvPr id="212" name="Google Shape;212;p33"/>
            <p:cNvSpPr/>
            <p:nvPr/>
          </p:nvSpPr>
          <p:spPr>
            <a:xfrm>
              <a:off x="1619238" y="556192"/>
              <a:ext cx="1417141" cy="2554780"/>
            </a:xfrm>
            <a:prstGeom prst="rect">
              <a:avLst/>
            </a:prstGeom>
            <a:solidFill>
              <a:srgbClr val="E0E0E0">
                <a:alpha val="89800"/>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3"/>
            <p:cNvSpPr txBox="1"/>
            <p:nvPr/>
          </p:nvSpPr>
          <p:spPr>
            <a:xfrm>
              <a:off x="1619238" y="556192"/>
              <a:ext cx="1417141" cy="2554780"/>
            </a:xfrm>
            <a:prstGeom prst="rect">
              <a:avLst/>
            </a:prstGeom>
            <a:solidFill>
              <a:srgbClr val="F9CB9C"/>
            </a:solidFill>
            <a:ln>
              <a:noFill/>
            </a:ln>
          </p:spPr>
          <p:txBody>
            <a:bodyPr spcFirstLastPara="1" wrap="square" lIns="58650" tIns="58650" rIns="78225" bIns="88000" anchor="t" anchorCtr="0">
              <a:noAutofit/>
            </a:bodyPr>
            <a:lstStyle/>
            <a:p>
              <a:pPr marL="57150" marR="0" lvl="1" indent="-82550" algn="l" rtl="0">
                <a:lnSpc>
                  <a:spcPct val="90000"/>
                </a:lnSpc>
                <a:spcBef>
                  <a:spcPts val="0"/>
                </a:spcBef>
                <a:spcAft>
                  <a:spcPts val="0"/>
                </a:spcAft>
                <a:buClr>
                  <a:schemeClr val="dk1"/>
                </a:buClr>
                <a:buSzPts val="1300"/>
                <a:buFont typeface="Calibri"/>
                <a:buChar char="•"/>
              </a:pPr>
              <a:r>
                <a:rPr lang="es-419" sz="1300" b="0" i="0" u="none" strike="noStrike" cap="none">
                  <a:solidFill>
                    <a:schemeClr val="dk1"/>
                  </a:solidFill>
                  <a:latin typeface="Calibri"/>
                  <a:ea typeface="Calibri"/>
                  <a:cs typeface="Calibri"/>
                  <a:sym typeface="Calibri"/>
                </a:rPr>
                <a:t>Policy </a:t>
              </a:r>
              <a:r>
                <a:rPr lang="es-419" sz="1300">
                  <a:solidFill>
                    <a:schemeClr val="dk1"/>
                  </a:solidFill>
                  <a:latin typeface="Calibri"/>
                  <a:ea typeface="Calibri"/>
                  <a:cs typeface="Calibri"/>
                  <a:sym typeface="Calibri"/>
                </a:rPr>
                <a:t>rate started out stable then rose</a:t>
              </a:r>
              <a:r>
                <a:rPr lang="es-419" sz="1300" b="0" i="0" u="none" strike="noStrike" cap="none">
                  <a:solidFill>
                    <a:schemeClr val="dk1"/>
                  </a:solidFill>
                  <a:latin typeface="Calibri"/>
                  <a:ea typeface="Calibri"/>
                  <a:cs typeface="Calibri"/>
                  <a:sym typeface="Calibri"/>
                </a:rPr>
                <a:t>.</a:t>
              </a:r>
              <a:endParaRPr sz="1300" b="0" i="0" u="none" strike="noStrike" cap="none">
                <a:solidFill>
                  <a:schemeClr val="dk1"/>
                </a:solidFill>
                <a:latin typeface="Calibri"/>
                <a:ea typeface="Calibri"/>
                <a:cs typeface="Calibri"/>
                <a:sym typeface="Calibri"/>
              </a:endParaRPr>
            </a:p>
            <a:p>
              <a:pPr marL="57150" marR="0" lvl="1" indent="-82550" algn="l" rtl="0">
                <a:lnSpc>
                  <a:spcPct val="90000"/>
                </a:lnSpc>
                <a:spcBef>
                  <a:spcPts val="1000"/>
                </a:spcBef>
                <a:spcAft>
                  <a:spcPts val="0"/>
                </a:spcAft>
                <a:buClr>
                  <a:schemeClr val="dk1"/>
                </a:buClr>
                <a:buSzPts val="1300"/>
                <a:buFont typeface="Calibri"/>
                <a:buChar char="•"/>
              </a:pPr>
              <a:r>
                <a:rPr lang="es-419" sz="1300" b="0" i="0" u="none" strike="noStrike" cap="none">
                  <a:solidFill>
                    <a:schemeClr val="dk1"/>
                  </a:solidFill>
                  <a:latin typeface="Calibri"/>
                  <a:ea typeface="Calibri"/>
                  <a:cs typeface="Calibri"/>
                  <a:sym typeface="Calibri"/>
                </a:rPr>
                <a:t>Both yield curve and stock index had risen.</a:t>
              </a:r>
              <a:endParaRPr sz="1300" b="0" i="0" u="none" strike="noStrike" cap="none">
                <a:solidFill>
                  <a:schemeClr val="dk1"/>
                </a:solidFill>
                <a:latin typeface="Calibri"/>
                <a:ea typeface="Calibri"/>
                <a:cs typeface="Calibri"/>
                <a:sym typeface="Calibri"/>
              </a:endParaRPr>
            </a:p>
            <a:p>
              <a:pPr marL="57150" marR="0" lvl="1" indent="-82550" algn="l" rtl="0">
                <a:lnSpc>
                  <a:spcPct val="90000"/>
                </a:lnSpc>
                <a:spcBef>
                  <a:spcPts val="1000"/>
                </a:spcBef>
                <a:spcAft>
                  <a:spcPts val="0"/>
                </a:spcAft>
                <a:buClr>
                  <a:schemeClr val="dk1"/>
                </a:buClr>
                <a:buSzPts val="1300"/>
                <a:buFont typeface="Calibri"/>
                <a:buChar char="•"/>
              </a:pPr>
              <a:r>
                <a:rPr lang="es-419" sz="1300" b="0" i="0" u="none" strike="noStrike" cap="none">
                  <a:solidFill>
                    <a:schemeClr val="dk1"/>
                  </a:solidFill>
                  <a:latin typeface="Calibri"/>
                  <a:ea typeface="Calibri"/>
                  <a:cs typeface="Calibri"/>
                  <a:sym typeface="Calibri"/>
                </a:rPr>
                <a:t>Indicates a policy to contain inflationary pressures.</a:t>
              </a:r>
              <a:endParaRPr sz="1300" b="0" i="0" u="none" strike="noStrike" cap="none">
                <a:solidFill>
                  <a:schemeClr val="dk1"/>
                </a:solidFill>
                <a:latin typeface="Calibri"/>
                <a:ea typeface="Calibri"/>
                <a:cs typeface="Calibri"/>
                <a:sym typeface="Calibri"/>
              </a:endParaRPr>
            </a:p>
          </p:txBody>
        </p:sp>
        <p:sp>
          <p:nvSpPr>
            <p:cNvPr id="214" name="Google Shape;214;p33"/>
            <p:cNvSpPr/>
            <p:nvPr/>
          </p:nvSpPr>
          <p:spPr>
            <a:xfrm>
              <a:off x="3234779" y="153435"/>
              <a:ext cx="1417141" cy="402756"/>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txBox="1"/>
            <p:nvPr/>
          </p:nvSpPr>
          <p:spPr>
            <a:xfrm>
              <a:off x="3234779" y="153435"/>
              <a:ext cx="1417200" cy="402900"/>
            </a:xfrm>
            <a:prstGeom prst="rect">
              <a:avLst/>
            </a:prstGeom>
            <a:solidFill>
              <a:schemeClr val="dk1"/>
            </a:solidFill>
            <a:ln>
              <a:noFill/>
            </a:ln>
          </p:spPr>
          <p:txBody>
            <a:bodyPr spcFirstLastPara="1" wrap="square" lIns="78225" tIns="44700" rIns="78225" bIns="44700"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s-419" sz="1100" b="1" i="0" u="none" strike="noStrike" cap="none">
                  <a:solidFill>
                    <a:schemeClr val="lt1"/>
                  </a:solidFill>
                  <a:latin typeface="Calibri"/>
                  <a:ea typeface="Calibri"/>
                  <a:cs typeface="Calibri"/>
                  <a:sym typeface="Calibri"/>
                </a:rPr>
                <a:t>2019-2020(COVID):</a:t>
              </a:r>
              <a:endParaRPr sz="1100" b="0" i="0" u="none" strike="noStrike" cap="none">
                <a:solidFill>
                  <a:schemeClr val="lt1"/>
                </a:solidFill>
                <a:latin typeface="Calibri"/>
                <a:ea typeface="Calibri"/>
                <a:cs typeface="Calibri"/>
                <a:sym typeface="Calibri"/>
              </a:endParaRPr>
            </a:p>
          </p:txBody>
        </p:sp>
        <p:sp>
          <p:nvSpPr>
            <p:cNvPr id="216" name="Google Shape;216;p33"/>
            <p:cNvSpPr/>
            <p:nvPr/>
          </p:nvSpPr>
          <p:spPr>
            <a:xfrm>
              <a:off x="3234779" y="556192"/>
              <a:ext cx="1417141" cy="2554780"/>
            </a:xfrm>
            <a:prstGeom prst="rect">
              <a:avLst/>
            </a:prstGeom>
            <a:solidFill>
              <a:srgbClr val="E0E0E0">
                <a:alpha val="89800"/>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txBox="1"/>
            <p:nvPr/>
          </p:nvSpPr>
          <p:spPr>
            <a:xfrm>
              <a:off x="3234779" y="556192"/>
              <a:ext cx="1417141" cy="2554780"/>
            </a:xfrm>
            <a:prstGeom prst="rect">
              <a:avLst/>
            </a:prstGeom>
            <a:solidFill>
              <a:srgbClr val="F2F290"/>
            </a:solidFill>
            <a:ln>
              <a:noFill/>
            </a:ln>
          </p:spPr>
          <p:txBody>
            <a:bodyPr spcFirstLastPara="1" wrap="square" lIns="58650" tIns="58650" rIns="78225" bIns="88000" anchor="t" anchorCtr="0">
              <a:noAutofit/>
            </a:bodyPr>
            <a:lstStyle/>
            <a:p>
              <a:pPr marL="57150" marR="0" lvl="1" indent="-69850" algn="l" rtl="0">
                <a:lnSpc>
                  <a:spcPct val="100000"/>
                </a:lnSpc>
                <a:spcBef>
                  <a:spcPts val="0"/>
                </a:spcBef>
                <a:spcAft>
                  <a:spcPts val="0"/>
                </a:spcAft>
                <a:buClr>
                  <a:schemeClr val="dk1"/>
                </a:buClr>
                <a:buSzPts val="1100"/>
                <a:buFont typeface="Calibri"/>
                <a:buChar char="•"/>
              </a:pPr>
              <a:r>
                <a:rPr lang="es-419" sz="1100">
                  <a:solidFill>
                    <a:schemeClr val="dk1"/>
                  </a:solidFill>
                  <a:latin typeface="Calibri"/>
                  <a:ea typeface="Calibri"/>
                  <a:cs typeface="Calibri"/>
                  <a:sym typeface="Calibri"/>
                </a:rPr>
                <a:t>Policy </a:t>
              </a:r>
              <a:r>
                <a:rPr lang="es-419" sz="1300" b="0" i="0" u="none" strike="noStrike" cap="none">
                  <a:solidFill>
                    <a:schemeClr val="dk1"/>
                  </a:solidFill>
                  <a:latin typeface="Calibri"/>
                  <a:ea typeface="Calibri"/>
                  <a:cs typeface="Calibri"/>
                  <a:sym typeface="Calibri"/>
                </a:rPr>
                <a:t>rates held firm.</a:t>
              </a:r>
              <a:endParaRPr sz="1300" b="0" i="0" u="none" strike="noStrike" cap="none">
                <a:solidFill>
                  <a:schemeClr val="dk1"/>
                </a:solidFill>
                <a:latin typeface="Calibri"/>
                <a:ea typeface="Calibri"/>
                <a:cs typeface="Calibri"/>
                <a:sym typeface="Calibri"/>
              </a:endParaRPr>
            </a:p>
            <a:p>
              <a:pPr marL="57150" marR="0" lvl="1" indent="-82550" algn="l" rtl="0">
                <a:lnSpc>
                  <a:spcPct val="100000"/>
                </a:lnSpc>
                <a:spcBef>
                  <a:spcPts val="1000"/>
                </a:spcBef>
                <a:spcAft>
                  <a:spcPts val="0"/>
                </a:spcAft>
                <a:buClr>
                  <a:schemeClr val="dk1"/>
                </a:buClr>
                <a:buSzPts val="1300"/>
                <a:buFont typeface="Calibri"/>
                <a:buChar char="•"/>
              </a:pPr>
              <a:r>
                <a:rPr lang="es-419" sz="1300" b="0" i="0" u="none" strike="noStrike" cap="none">
                  <a:solidFill>
                    <a:schemeClr val="dk1"/>
                  </a:solidFill>
                  <a:latin typeface="Calibri"/>
                  <a:ea typeface="Calibri"/>
                  <a:cs typeface="Calibri"/>
                  <a:sym typeface="Calibri"/>
                </a:rPr>
                <a:t>Yield curve became negatively sloped.</a:t>
              </a:r>
              <a:endParaRPr sz="1300" b="0" i="0" u="none" strike="noStrike" cap="none">
                <a:solidFill>
                  <a:schemeClr val="dk1"/>
                </a:solidFill>
                <a:latin typeface="Calibri"/>
                <a:ea typeface="Calibri"/>
                <a:cs typeface="Calibri"/>
                <a:sym typeface="Calibri"/>
              </a:endParaRPr>
            </a:p>
            <a:p>
              <a:pPr marL="57150" marR="0" lvl="1" indent="-82550" algn="l" rtl="0">
                <a:lnSpc>
                  <a:spcPct val="100000"/>
                </a:lnSpc>
                <a:spcBef>
                  <a:spcPts val="1000"/>
                </a:spcBef>
                <a:spcAft>
                  <a:spcPts val="0"/>
                </a:spcAft>
                <a:buClr>
                  <a:schemeClr val="dk1"/>
                </a:buClr>
                <a:buSzPts val="1300"/>
                <a:buFont typeface="Calibri"/>
                <a:buChar char="•"/>
              </a:pPr>
              <a:r>
                <a:rPr lang="es-419" sz="1300">
                  <a:solidFill>
                    <a:schemeClr val="dk1"/>
                  </a:solidFill>
                  <a:latin typeface="Calibri"/>
                  <a:ea typeface="Calibri"/>
                  <a:cs typeface="Calibri"/>
                  <a:sym typeface="Calibri"/>
                </a:rPr>
                <a:t>Stock </a:t>
              </a:r>
              <a:r>
                <a:rPr lang="es-419" sz="1300" b="0" i="0" u="none" strike="noStrike" cap="none">
                  <a:solidFill>
                    <a:schemeClr val="dk1"/>
                  </a:solidFill>
                  <a:latin typeface="Calibri"/>
                  <a:ea typeface="Calibri"/>
                  <a:cs typeface="Calibri"/>
                  <a:sym typeface="Calibri"/>
                </a:rPr>
                <a:t>index continued soa</a:t>
              </a:r>
              <a:r>
                <a:rPr lang="es-419" sz="1300">
                  <a:solidFill>
                    <a:schemeClr val="dk1"/>
                  </a:solidFill>
                  <a:latin typeface="Calibri"/>
                  <a:ea typeface="Calibri"/>
                  <a:cs typeface="Calibri"/>
                  <a:sym typeface="Calibri"/>
                </a:rPr>
                <a:t>red &amp; dropped precipitously in 2020</a:t>
              </a:r>
              <a:r>
                <a:rPr lang="es-419" sz="1300" b="0" i="0" u="none" strike="noStrike" cap="none">
                  <a:solidFill>
                    <a:schemeClr val="dk1"/>
                  </a:solidFill>
                  <a:latin typeface="Calibri"/>
                  <a:ea typeface="Calibri"/>
                  <a:cs typeface="Calibri"/>
                  <a:sym typeface="Calibri"/>
                </a:rPr>
                <a:t>.</a:t>
              </a:r>
              <a:endParaRPr sz="1300" b="0" i="0" u="none" strike="noStrike" cap="none">
                <a:solidFill>
                  <a:schemeClr val="dk1"/>
                </a:solidFill>
                <a:latin typeface="Calibri"/>
                <a:ea typeface="Calibri"/>
                <a:cs typeface="Calibri"/>
                <a:sym typeface="Calibri"/>
              </a:endParaRPr>
            </a:p>
          </p:txBody>
        </p:sp>
        <p:sp>
          <p:nvSpPr>
            <p:cNvPr id="218" name="Google Shape;218;p33"/>
            <p:cNvSpPr/>
            <p:nvPr/>
          </p:nvSpPr>
          <p:spPr>
            <a:xfrm>
              <a:off x="4850320" y="153435"/>
              <a:ext cx="1417141" cy="402756"/>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3"/>
            <p:cNvSpPr txBox="1"/>
            <p:nvPr/>
          </p:nvSpPr>
          <p:spPr>
            <a:xfrm>
              <a:off x="4850320" y="153435"/>
              <a:ext cx="1417200" cy="402900"/>
            </a:xfrm>
            <a:prstGeom prst="rect">
              <a:avLst/>
            </a:prstGeom>
            <a:solidFill>
              <a:schemeClr val="dk1"/>
            </a:solidFill>
            <a:ln>
              <a:noFill/>
            </a:ln>
          </p:spPr>
          <p:txBody>
            <a:bodyPr spcFirstLastPara="1" wrap="square" lIns="78225" tIns="44700" rIns="78225" bIns="44700"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s-419" sz="1100" b="1" i="0" u="none" strike="noStrike" cap="none">
                  <a:solidFill>
                    <a:schemeClr val="lt1"/>
                  </a:solidFill>
                  <a:latin typeface="Calibri"/>
                  <a:ea typeface="Calibri"/>
                  <a:cs typeface="Calibri"/>
                  <a:sym typeface="Calibri"/>
                </a:rPr>
                <a:t>2020-2023:</a:t>
              </a:r>
              <a:endParaRPr sz="1100" b="0" i="0" u="none" strike="noStrike" cap="none">
                <a:solidFill>
                  <a:schemeClr val="lt1"/>
                </a:solidFill>
                <a:latin typeface="Calibri"/>
                <a:ea typeface="Calibri"/>
                <a:cs typeface="Calibri"/>
                <a:sym typeface="Calibri"/>
              </a:endParaRPr>
            </a:p>
          </p:txBody>
        </p:sp>
        <p:sp>
          <p:nvSpPr>
            <p:cNvPr id="220" name="Google Shape;220;p33"/>
            <p:cNvSpPr/>
            <p:nvPr/>
          </p:nvSpPr>
          <p:spPr>
            <a:xfrm>
              <a:off x="4850320" y="556192"/>
              <a:ext cx="1417141" cy="2554780"/>
            </a:xfrm>
            <a:prstGeom prst="rect">
              <a:avLst/>
            </a:prstGeom>
            <a:solidFill>
              <a:srgbClr val="E0E0E0">
                <a:alpha val="89800"/>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3"/>
            <p:cNvSpPr txBox="1"/>
            <p:nvPr/>
          </p:nvSpPr>
          <p:spPr>
            <a:xfrm>
              <a:off x="4850320" y="556192"/>
              <a:ext cx="1417141" cy="2554780"/>
            </a:xfrm>
            <a:prstGeom prst="rect">
              <a:avLst/>
            </a:prstGeom>
            <a:solidFill>
              <a:schemeClr val="lt2"/>
            </a:solidFill>
            <a:ln>
              <a:noFill/>
            </a:ln>
          </p:spPr>
          <p:txBody>
            <a:bodyPr spcFirstLastPara="1" wrap="square" lIns="58650" tIns="58650" rIns="78225" bIns="88000" anchor="t" anchorCtr="0">
              <a:noAutofit/>
            </a:bodyPr>
            <a:lstStyle/>
            <a:p>
              <a:pPr marL="57150" marR="0" lvl="1" indent="-82550" algn="l" rtl="0">
                <a:lnSpc>
                  <a:spcPct val="100000"/>
                </a:lnSpc>
                <a:spcBef>
                  <a:spcPts val="165"/>
                </a:spcBef>
                <a:spcAft>
                  <a:spcPts val="0"/>
                </a:spcAft>
                <a:buClr>
                  <a:schemeClr val="dk1"/>
                </a:buClr>
                <a:buSzPts val="1300"/>
                <a:buFont typeface="Calibri"/>
                <a:buChar char="•"/>
              </a:pPr>
              <a:r>
                <a:rPr lang="es-419" sz="1300">
                  <a:solidFill>
                    <a:schemeClr val="dk1"/>
                  </a:solidFill>
                  <a:latin typeface="Calibri"/>
                  <a:ea typeface="Calibri"/>
                  <a:cs typeface="Calibri"/>
                  <a:sym typeface="Calibri"/>
                </a:rPr>
                <a:t>Policy rates were kept low to stimulate the economy post-COVID.</a:t>
              </a:r>
              <a:endParaRPr sz="1300">
                <a:solidFill>
                  <a:schemeClr val="dk1"/>
                </a:solidFill>
                <a:latin typeface="Calibri"/>
                <a:ea typeface="Calibri"/>
                <a:cs typeface="Calibri"/>
                <a:sym typeface="Calibri"/>
              </a:endParaRPr>
            </a:p>
            <a:p>
              <a:pPr marL="57150" marR="0" lvl="1" indent="-82550" algn="l" rtl="0">
                <a:lnSpc>
                  <a:spcPct val="100000"/>
                </a:lnSpc>
                <a:spcBef>
                  <a:spcPts val="1000"/>
                </a:spcBef>
                <a:spcAft>
                  <a:spcPts val="0"/>
                </a:spcAft>
                <a:buClr>
                  <a:schemeClr val="dk1"/>
                </a:buClr>
                <a:buSzPts val="1300"/>
                <a:buFont typeface="Calibri"/>
                <a:buChar char="•"/>
              </a:pPr>
              <a:r>
                <a:rPr lang="es-419" sz="1300">
                  <a:solidFill>
                    <a:schemeClr val="dk1"/>
                  </a:solidFill>
                  <a:latin typeface="Calibri"/>
                  <a:ea typeface="Calibri"/>
                  <a:cs typeface="Calibri"/>
                  <a:sym typeface="Calibri"/>
                </a:rPr>
                <a:t>Short-term bond market and stock market responded positively</a:t>
              </a:r>
              <a:r>
                <a:rPr lang="es-419" sz="1100" b="0" i="0" u="none" strike="noStrike" cap="none">
                  <a:solidFill>
                    <a:schemeClr val="dk1"/>
                  </a:solidFill>
                  <a:latin typeface="Calibri"/>
                  <a:ea typeface="Calibri"/>
                  <a:cs typeface="Calibri"/>
                  <a:sym typeface="Calibri"/>
                </a:rPr>
                <a:t>.</a:t>
              </a:r>
              <a:endParaRPr sz="1100" b="0" i="0" u="none" strike="noStrike" cap="none">
                <a:solidFill>
                  <a:schemeClr val="dk1"/>
                </a:solidFill>
                <a:latin typeface="Calibri"/>
                <a:ea typeface="Calibri"/>
                <a:cs typeface="Calibri"/>
                <a:sym typeface="Calibri"/>
              </a:endParaRPr>
            </a:p>
          </p:txBody>
        </p:sp>
        <p:sp>
          <p:nvSpPr>
            <p:cNvPr id="222" name="Google Shape;222;p33"/>
            <p:cNvSpPr/>
            <p:nvPr/>
          </p:nvSpPr>
          <p:spPr>
            <a:xfrm>
              <a:off x="6465861" y="153435"/>
              <a:ext cx="1417141" cy="402756"/>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txBox="1"/>
            <p:nvPr/>
          </p:nvSpPr>
          <p:spPr>
            <a:xfrm>
              <a:off x="6465852" y="153441"/>
              <a:ext cx="1748700" cy="402900"/>
            </a:xfrm>
            <a:prstGeom prst="rect">
              <a:avLst/>
            </a:prstGeom>
            <a:solidFill>
              <a:schemeClr val="dk1"/>
            </a:solidFill>
            <a:ln>
              <a:noFill/>
            </a:ln>
          </p:spPr>
          <p:txBody>
            <a:bodyPr spcFirstLastPara="1" wrap="square" lIns="78225" tIns="44700" rIns="78225" bIns="44700"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s-419" sz="1100" b="1" i="0" u="none" strike="noStrike" cap="none">
                  <a:solidFill>
                    <a:schemeClr val="lt1"/>
                  </a:solidFill>
                  <a:latin typeface="Calibri"/>
                  <a:ea typeface="Calibri"/>
                  <a:cs typeface="Calibri"/>
                  <a:sym typeface="Calibri"/>
                </a:rPr>
                <a:t>2023 (Current):</a:t>
              </a:r>
              <a:endParaRPr sz="1100" b="0" i="0" u="none" strike="noStrike" cap="none">
                <a:solidFill>
                  <a:schemeClr val="lt1"/>
                </a:solidFill>
                <a:latin typeface="Calibri"/>
                <a:ea typeface="Calibri"/>
                <a:cs typeface="Calibri"/>
                <a:sym typeface="Calibri"/>
              </a:endParaRPr>
            </a:p>
          </p:txBody>
        </p:sp>
        <p:sp>
          <p:nvSpPr>
            <p:cNvPr id="224" name="Google Shape;224;p33"/>
            <p:cNvSpPr/>
            <p:nvPr/>
          </p:nvSpPr>
          <p:spPr>
            <a:xfrm>
              <a:off x="6465861" y="556192"/>
              <a:ext cx="1417141" cy="2554780"/>
            </a:xfrm>
            <a:prstGeom prst="rect">
              <a:avLst/>
            </a:prstGeom>
            <a:solidFill>
              <a:srgbClr val="E0E0E0">
                <a:alpha val="89800"/>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3"/>
            <p:cNvSpPr txBox="1"/>
            <p:nvPr/>
          </p:nvSpPr>
          <p:spPr>
            <a:xfrm>
              <a:off x="6465852" y="556193"/>
              <a:ext cx="1748700" cy="2554800"/>
            </a:xfrm>
            <a:prstGeom prst="rect">
              <a:avLst/>
            </a:prstGeom>
            <a:solidFill>
              <a:srgbClr val="D9D2E9"/>
            </a:solidFill>
            <a:ln>
              <a:noFill/>
            </a:ln>
          </p:spPr>
          <p:txBody>
            <a:bodyPr spcFirstLastPara="1" wrap="square" lIns="58650" tIns="58650" rIns="78225" bIns="88000" anchor="t" anchorCtr="0">
              <a:noAutofit/>
            </a:bodyPr>
            <a:lstStyle/>
            <a:p>
              <a:pPr marL="57150" marR="0" lvl="1" indent="-76200" algn="l" rtl="0">
                <a:lnSpc>
                  <a:spcPct val="100000"/>
                </a:lnSpc>
                <a:spcBef>
                  <a:spcPts val="165"/>
                </a:spcBef>
                <a:spcAft>
                  <a:spcPts val="0"/>
                </a:spcAft>
                <a:buClr>
                  <a:schemeClr val="dk1"/>
                </a:buClr>
                <a:buSzPts val="1200"/>
                <a:buFont typeface="Calibri"/>
                <a:buChar char="•"/>
              </a:pPr>
              <a:r>
                <a:rPr lang="es-419" sz="1200">
                  <a:solidFill>
                    <a:schemeClr val="dk1"/>
                  </a:solidFill>
                  <a:latin typeface="Calibri"/>
                  <a:ea typeface="Calibri"/>
                  <a:cs typeface="Calibri"/>
                  <a:sym typeface="Calibri"/>
                </a:rPr>
                <a:t>Rates continued to rise to 5% an all time high.</a:t>
              </a:r>
              <a:endParaRPr sz="1200">
                <a:solidFill>
                  <a:schemeClr val="dk1"/>
                </a:solidFill>
                <a:latin typeface="Calibri"/>
                <a:ea typeface="Calibri"/>
                <a:cs typeface="Calibri"/>
                <a:sym typeface="Calibri"/>
              </a:endParaRPr>
            </a:p>
            <a:p>
              <a:pPr marL="57150" marR="0" lvl="1" indent="-76200" algn="l" rtl="0">
                <a:lnSpc>
                  <a:spcPct val="100000"/>
                </a:lnSpc>
                <a:spcBef>
                  <a:spcPts val="1000"/>
                </a:spcBef>
                <a:spcAft>
                  <a:spcPts val="0"/>
                </a:spcAft>
                <a:buClr>
                  <a:schemeClr val="dk1"/>
                </a:buClr>
                <a:buSzPts val="1200"/>
                <a:buFont typeface="Calibri"/>
                <a:buChar char="•"/>
              </a:pPr>
              <a:r>
                <a:rPr lang="es-419" sz="1200">
                  <a:solidFill>
                    <a:schemeClr val="dk1"/>
                  </a:solidFill>
                  <a:latin typeface="Calibri"/>
                  <a:ea typeface="Calibri"/>
                  <a:cs typeface="Calibri"/>
                  <a:sym typeface="Calibri"/>
                </a:rPr>
                <a:t>Both bond and stock markets responded negatively.</a:t>
              </a:r>
              <a:endParaRPr sz="1200">
                <a:solidFill>
                  <a:schemeClr val="dk1"/>
                </a:solidFill>
                <a:latin typeface="Calibri"/>
                <a:ea typeface="Calibri"/>
                <a:cs typeface="Calibri"/>
                <a:sym typeface="Calibri"/>
              </a:endParaRPr>
            </a:p>
            <a:p>
              <a:pPr marL="57150" marR="0" lvl="1" indent="-76200" algn="l" rtl="0">
                <a:lnSpc>
                  <a:spcPct val="100000"/>
                </a:lnSpc>
                <a:spcBef>
                  <a:spcPts val="1000"/>
                </a:spcBef>
                <a:spcAft>
                  <a:spcPts val="0"/>
                </a:spcAft>
                <a:buClr>
                  <a:schemeClr val="dk1"/>
                </a:buClr>
                <a:buSzPts val="1200"/>
                <a:buFont typeface="Calibri"/>
                <a:buChar char="•"/>
              </a:pPr>
              <a:r>
                <a:rPr lang="es-419" sz="1200">
                  <a:solidFill>
                    <a:schemeClr val="dk1"/>
                  </a:solidFill>
                  <a:latin typeface="Calibri"/>
                  <a:ea typeface="Calibri"/>
                  <a:cs typeface="Calibri"/>
                  <a:sym typeface="Calibri"/>
                </a:rPr>
                <a:t>Indicates the onset of a recession.</a:t>
              </a:r>
              <a:endParaRPr sz="1200">
                <a:solidFill>
                  <a:schemeClr val="dk1"/>
                </a:solidFill>
                <a:latin typeface="Calibri"/>
                <a:ea typeface="Calibri"/>
                <a:cs typeface="Calibri"/>
                <a:sym typeface="Calibri"/>
              </a:endParaRPr>
            </a:p>
            <a:p>
              <a:pPr marL="57150" marR="0" lvl="1" indent="-76200" algn="l" rtl="0">
                <a:lnSpc>
                  <a:spcPct val="100000"/>
                </a:lnSpc>
                <a:spcBef>
                  <a:spcPts val="1000"/>
                </a:spcBef>
                <a:spcAft>
                  <a:spcPts val="0"/>
                </a:spcAft>
                <a:buClr>
                  <a:schemeClr val="dk1"/>
                </a:buClr>
                <a:buSzPts val="1200"/>
                <a:buFont typeface="Calibri"/>
                <a:buChar char="•"/>
              </a:pPr>
              <a:r>
                <a:rPr lang="es-419" sz="1200">
                  <a:solidFill>
                    <a:schemeClr val="dk1"/>
                  </a:solidFill>
                  <a:latin typeface="Calibri"/>
                  <a:ea typeface="Calibri"/>
                  <a:cs typeface="Calibri"/>
                  <a:sym typeface="Calibri"/>
                </a:rPr>
                <a:t>Investors are choosing to provide liquidity to the central bank's open market operations instead of investing in the bond and stock markets.</a:t>
              </a:r>
              <a:endParaRPr sz="1000" b="0" i="0" u="none" strike="noStrike" cap="none">
                <a:solidFill>
                  <a:schemeClr val="dk1"/>
                </a:solidFill>
                <a:latin typeface="Calibri"/>
                <a:ea typeface="Calibri"/>
                <a:cs typeface="Calibri"/>
                <a:sym typeface="Calibri"/>
              </a:endParaRPr>
            </a:p>
          </p:txBody>
        </p:sp>
      </p:grpSp>
      <p:sp>
        <p:nvSpPr>
          <p:cNvPr id="226" name="Google Shape;22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a:spLocks noGrp="1"/>
          </p:cNvSpPr>
          <p:nvPr>
            <p:ph type="title"/>
          </p:nvPr>
        </p:nvSpPr>
        <p:spPr>
          <a:xfrm>
            <a:off x="303275" y="2479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b="1"/>
              <a:t>CORRELATION ANALYSIS </a:t>
            </a:r>
            <a:endParaRPr b="1"/>
          </a:p>
        </p:txBody>
      </p:sp>
      <p:sp>
        <p:nvSpPr>
          <p:cNvPr id="232" name="Google Shape;23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9</a:t>
            </a:fld>
            <a:endParaRPr/>
          </a:p>
        </p:txBody>
      </p:sp>
      <p:grpSp>
        <p:nvGrpSpPr>
          <p:cNvPr id="233" name="Google Shape;233;p34"/>
          <p:cNvGrpSpPr/>
          <p:nvPr/>
        </p:nvGrpSpPr>
        <p:grpSpPr>
          <a:xfrm>
            <a:off x="3617250" y="586775"/>
            <a:ext cx="5423650" cy="4425575"/>
            <a:chOff x="3236250" y="586775"/>
            <a:chExt cx="5423650" cy="4425575"/>
          </a:xfrm>
        </p:grpSpPr>
        <p:pic>
          <p:nvPicPr>
            <p:cNvPr id="234" name="Google Shape;234;p34"/>
            <p:cNvPicPr preferRelativeResize="0"/>
            <p:nvPr/>
          </p:nvPicPr>
          <p:blipFill rotWithShape="1">
            <a:blip r:embed="rId3">
              <a:alphaModFix/>
            </a:blip>
            <a:srcRect l="12314" r="27614"/>
            <a:stretch/>
          </p:blipFill>
          <p:spPr>
            <a:xfrm>
              <a:off x="3236250" y="720875"/>
              <a:ext cx="4567300" cy="4111100"/>
            </a:xfrm>
            <a:prstGeom prst="rect">
              <a:avLst/>
            </a:prstGeom>
            <a:noFill/>
            <a:ln>
              <a:noFill/>
            </a:ln>
          </p:spPr>
        </p:pic>
        <p:pic>
          <p:nvPicPr>
            <p:cNvPr id="235" name="Google Shape;235;p34"/>
            <p:cNvPicPr preferRelativeResize="0"/>
            <p:nvPr/>
          </p:nvPicPr>
          <p:blipFill rotWithShape="1">
            <a:blip r:embed="rId3">
              <a:alphaModFix/>
            </a:blip>
            <a:srcRect l="88609"/>
            <a:stretch/>
          </p:blipFill>
          <p:spPr>
            <a:xfrm>
              <a:off x="7727575" y="586775"/>
              <a:ext cx="932325" cy="4425575"/>
            </a:xfrm>
            <a:prstGeom prst="rect">
              <a:avLst/>
            </a:prstGeom>
            <a:noFill/>
            <a:ln>
              <a:noFill/>
            </a:ln>
          </p:spPr>
        </p:pic>
      </p:grpSp>
      <p:pic>
        <p:nvPicPr>
          <p:cNvPr id="236" name="Google Shape;236;p34"/>
          <p:cNvPicPr preferRelativeResize="0"/>
          <p:nvPr/>
        </p:nvPicPr>
        <p:blipFill>
          <a:blip r:embed="rId4">
            <a:alphaModFix/>
          </a:blip>
          <a:stretch>
            <a:fillRect/>
          </a:stretch>
        </p:blipFill>
        <p:spPr>
          <a:xfrm>
            <a:off x="143449" y="2178712"/>
            <a:ext cx="4079800" cy="12417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1032</Words>
  <Application>Microsoft Macintosh PowerPoint</Application>
  <PresentationFormat>On-screen Show (16:9)</PresentationFormat>
  <Paragraphs>128</Paragraphs>
  <Slides>12</Slides>
  <Notes>12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Lexend SemiBold</vt:lpstr>
      <vt:lpstr>Calibri</vt:lpstr>
      <vt:lpstr>Roboto</vt:lpstr>
      <vt:lpstr>Arial</vt:lpstr>
      <vt:lpstr>Simple Light</vt:lpstr>
      <vt:lpstr>Office Theme</vt:lpstr>
      <vt:lpstr>WEB SCRAPING PROJECT   </vt:lpstr>
      <vt:lpstr>CONTENT</vt:lpstr>
      <vt:lpstr>MOTIVATION</vt:lpstr>
      <vt:lpstr>DEFINITIONS</vt:lpstr>
      <vt:lpstr>DATA COLLECTION</vt:lpstr>
      <vt:lpstr>METHODOLOGY</vt:lpstr>
      <vt:lpstr>ANALYSIS</vt:lpstr>
      <vt:lpstr>FINDINGS</vt:lpstr>
      <vt:lpstr>CORRELATION ANALYSIS </vt:lpstr>
      <vt:lpstr>CONCLUSION</vt:lpstr>
      <vt:lpstr>WRAP UP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 PROJECT  The Impact of Central Bank Policy Rate on Bond and Stock Investors </dc:title>
  <cp:lastModifiedBy>Sederanomenjanahary Mamy RASOANAIVO</cp:lastModifiedBy>
  <cp:revision>2</cp:revision>
  <dcterms:modified xsi:type="dcterms:W3CDTF">2024-08-22T18:04:11Z</dcterms:modified>
</cp:coreProperties>
</file>